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605" r:id="rId2"/>
    <p:sldId id="598" r:id="rId3"/>
    <p:sldId id="597" r:id="rId4"/>
    <p:sldId id="606" r:id="rId5"/>
    <p:sldId id="607" r:id="rId6"/>
    <p:sldId id="608" r:id="rId7"/>
    <p:sldId id="609" r:id="rId8"/>
    <p:sldId id="614" r:id="rId9"/>
    <p:sldId id="615" r:id="rId10"/>
    <p:sldId id="616" r:id="rId11"/>
    <p:sldId id="619" r:id="rId12"/>
    <p:sldId id="621" r:id="rId13"/>
    <p:sldId id="623" r:id="rId14"/>
    <p:sldId id="624" r:id="rId15"/>
    <p:sldId id="628" r:id="rId16"/>
    <p:sldId id="626" r:id="rId17"/>
    <p:sldId id="627" r:id="rId18"/>
    <p:sldId id="622" r:id="rId19"/>
    <p:sldId id="625" r:id="rId20"/>
    <p:sldId id="629" r:id="rId21"/>
    <p:sldId id="630" r:id="rId22"/>
    <p:sldId id="631" r:id="rId23"/>
    <p:sldId id="632" r:id="rId24"/>
    <p:sldId id="633" r:id="rId25"/>
    <p:sldId id="634" r:id="rId26"/>
    <p:sldId id="635" r:id="rId27"/>
    <p:sldId id="636" r:id="rId28"/>
    <p:sldId id="637" r:id="rId29"/>
    <p:sldId id="638" r:id="rId30"/>
    <p:sldId id="641" r:id="rId31"/>
    <p:sldId id="639" r:id="rId32"/>
    <p:sldId id="640" r:id="rId33"/>
    <p:sldId id="642" r:id="rId34"/>
    <p:sldId id="64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04"/>
    <a:srgbClr val="57A4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0"/>
    <p:restoredTop sz="94668"/>
  </p:normalViewPr>
  <p:slideViewPr>
    <p:cSldViewPr snapToGrid="0">
      <p:cViewPr>
        <p:scale>
          <a:sx n="187" d="100"/>
          <a:sy n="187" d="100"/>
        </p:scale>
        <p:origin x="-616"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386AF-CC7E-794A-B152-EA28E7EFBA82}" type="datetimeFigureOut">
              <a:rPr lang="en-US" smtClean="0"/>
              <a:t>10/2/25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B2588-21E6-F342-8820-D55CD85521A0}" type="slidenum">
              <a:rPr lang="en-US" smtClean="0"/>
              <a:t>‹#›</a:t>
            </a:fld>
            <a:endParaRPr lang="en-US"/>
          </a:p>
        </p:txBody>
      </p:sp>
    </p:spTree>
    <p:extLst>
      <p:ext uri="{BB962C8B-B14F-4D97-AF65-F5344CB8AC3E}">
        <p14:creationId xmlns:p14="http://schemas.microsoft.com/office/powerpoint/2010/main" val="233476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3479-5CA0-7ACB-2346-180237E7C7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767AAB6-9609-DDC3-C455-D8562C120D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371BFA-499C-6B8F-7C1C-41737C665DFD}"/>
              </a:ext>
            </a:extLst>
          </p:cNvPr>
          <p:cNvSpPr>
            <a:spLocks noGrp="1"/>
          </p:cNvSpPr>
          <p:nvPr>
            <p:ph type="body" idx="1"/>
          </p:nvPr>
        </p:nvSpPr>
        <p:spPr/>
        <p:txBody>
          <a:bodyPr/>
          <a:lstStyle/>
          <a:p>
            <a:r>
              <a:rPr kumimoji="1" lang="en-US" altLang="ja-JP" dirty="0"/>
              <a:t>Paraelectric</a:t>
            </a:r>
          </a:p>
          <a:p>
            <a:br>
              <a:rPr kumimoji="1" lang="en-US" altLang="ja-JP" dirty="0"/>
            </a:br>
            <a:br>
              <a:rPr kumimoji="1" lang="en-US" altLang="ja-JP" dirty="0"/>
            </a:br>
            <a:r>
              <a:rPr kumimoji="1" lang="ja-JP" altLang="en-US"/>
              <a:t>まず本研究の対象物質について簡単に紹介します。</a:t>
            </a:r>
            <a:endParaRPr kumimoji="1" lang="en-US" altLang="ja-JP" dirty="0"/>
          </a:p>
          <a:p>
            <a:r>
              <a:rPr kumimoji="1" lang="ja-JP" altLang="en-US"/>
              <a:t>対象物質は、ペロブスカイトの一種であるチタン酸ストロンチウムです。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ja-JP" altLang="en-US"/>
              <a:t>チタン酸ストロンチウムは、ストロンチウム原子、チタン原子、酸素原子からなり、常温では左の図の立方晶の単位格子を取ります。</a:t>
            </a:r>
            <a:endParaRPr kumimoji="1" lang="en-US" altLang="ja-JP" dirty="0"/>
          </a:p>
          <a:p>
            <a:endParaRPr kumimoji="1" lang="en-US" altLang="ja-JP" dirty="0"/>
          </a:p>
          <a:p>
            <a:r>
              <a:rPr kumimoji="1" lang="ja-JP" altLang="en-US"/>
              <a:t>物性の一つとして、基盤上で薄膜にした際に、常温で強誘電体へ転移することが挙げられます。これは</a:t>
            </a:r>
            <a:r>
              <a:rPr kumimoji="1" lang="en-US" altLang="ja-JP" dirty="0"/>
              <a:t>Ti</a:t>
            </a:r>
            <a:r>
              <a:rPr kumimoji="1" lang="ja-JP" altLang="en-US"/>
              <a:t>原子のオフセットによって起きる自発分極が原因であると考えられている（</a:t>
            </a:r>
            <a:r>
              <a:rPr kumimoji="1" lang="en-US" altLang="ja-JP" dirty="0"/>
              <a:t>XAS</a:t>
            </a:r>
            <a:r>
              <a:rPr kumimoji="1" lang="ja-JP" altLang="en-US"/>
              <a:t>）。</a:t>
            </a:r>
            <a:endParaRPr kumimoji="1" lang="en-US" altLang="ja-JP" dirty="0"/>
          </a:p>
          <a:p>
            <a:r>
              <a:rPr kumimoji="1" lang="ja-JP" altLang="en-US"/>
              <a:t>このように、表面の微細な構造の変化が物性を変化させることがわかっていますが、サブ</a:t>
            </a:r>
            <a:r>
              <a:rPr kumimoji="1" lang="en-US" altLang="ja-JP" dirty="0" err="1"/>
              <a:t>Å</a:t>
            </a:r>
            <a:r>
              <a:rPr kumimoji="1" lang="ja-JP" altLang="en-US"/>
              <a:t>スケールの構造変化を捉える、制御するためには、表面敏感な解析手法が有望であると考えられている。</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Ti</a:t>
            </a:r>
            <a:r>
              <a:rPr kumimoji="1" lang="ja-JP" altLang="en-US"/>
              <a:t>原子の変位、実験的観測：</a:t>
            </a:r>
            <a:endParaRPr kumimoji="1" lang="en-US" altLang="ja-JP" dirty="0"/>
          </a:p>
          <a:p>
            <a:r>
              <a:rPr kumimoji="1" lang="ja-JP" altLang="en-US" sz="1495" b="1" i="0" u="none" strike="noStrike" kern="1200">
                <a:solidFill>
                  <a:schemeClr val="tx1"/>
                </a:solidFill>
                <a:effectLst/>
                <a:latin typeface="+mn-lt"/>
                <a:ea typeface="+mn-ea"/>
                <a:cs typeface="+mn-cs"/>
              </a:rPr>
              <a:t>強調版 日本語訳</a:t>
            </a:r>
          </a:p>
          <a:p>
            <a:r>
              <a:rPr kumimoji="1" lang="ja-JP" altLang="en-US" sz="1495" b="0" i="0" u="none" strike="noStrike" kern="1200">
                <a:solidFill>
                  <a:schemeClr val="tx1"/>
                </a:solidFill>
                <a:effectLst/>
                <a:latin typeface="+mn-lt"/>
                <a:ea typeface="+mn-ea"/>
                <a:cs typeface="+mn-cs"/>
              </a:rPr>
              <a:t>ペロブスカイト構造結晶の</a:t>
            </a:r>
            <a:r>
              <a:rPr kumimoji="1" lang="en-US" sz="1495" b="0" i="0" u="none" strike="noStrike" kern="1200" dirty="0">
                <a:solidFill>
                  <a:schemeClr val="tx1"/>
                </a:solidFill>
                <a:effectLst/>
                <a:latin typeface="+mn-lt"/>
                <a:ea typeface="+mn-ea"/>
                <a:cs typeface="+mn-cs"/>
              </a:rPr>
              <a:t>X</a:t>
            </a:r>
            <a:r>
              <a:rPr kumimoji="1" lang="ja-JP" altLang="en-US" sz="1495" b="0" i="0" u="none" strike="noStrike" kern="1200">
                <a:solidFill>
                  <a:schemeClr val="tx1"/>
                </a:solidFill>
                <a:effectLst/>
                <a:latin typeface="+mn-lt"/>
                <a:ea typeface="+mn-ea"/>
                <a:cs typeface="+mn-cs"/>
              </a:rPr>
              <a:t>線</a:t>
            </a:r>
            <a:r>
              <a:rPr kumimoji="1" lang="en-US" sz="1495" b="0" i="0" u="none" strike="noStrike" kern="1200" dirty="0">
                <a:solidFill>
                  <a:schemeClr val="tx1"/>
                </a:solidFill>
                <a:effectLst/>
                <a:latin typeface="+mn-lt"/>
                <a:ea typeface="+mn-ea"/>
                <a:cs typeface="+mn-cs"/>
              </a:rPr>
              <a:t>Ti K</a:t>
            </a:r>
            <a:r>
              <a:rPr kumimoji="1" lang="ja-JP" altLang="en-US" sz="1495" b="0" i="0" u="none" strike="noStrike" kern="1200">
                <a:solidFill>
                  <a:schemeClr val="tx1"/>
                </a:solidFill>
                <a:effectLst/>
                <a:latin typeface="+mn-lt"/>
                <a:ea typeface="+mn-ea"/>
                <a:cs typeface="+mn-cs"/>
              </a:rPr>
              <a:t>吸収スペクトルにおける**プレエッジ微細構造（</a:t>
            </a:r>
            <a:r>
              <a:rPr kumimoji="1" lang="en-US" sz="1495" b="0" i="0" u="none" strike="noStrike" kern="1200" dirty="0">
                <a:solidFill>
                  <a:schemeClr val="tx1"/>
                </a:solidFill>
                <a:effectLst/>
                <a:latin typeface="+mn-lt"/>
                <a:ea typeface="+mn-ea"/>
                <a:cs typeface="+mn-cs"/>
              </a:rPr>
              <a:t>PEFS）**</a:t>
            </a:r>
            <a:r>
              <a:rPr kumimoji="1" lang="ja-JP" altLang="en-US" sz="1495" b="0" i="0" u="none" strike="noStrike" kern="1200">
                <a:solidFill>
                  <a:schemeClr val="tx1"/>
                </a:solidFill>
                <a:effectLst/>
                <a:latin typeface="+mn-lt"/>
                <a:ea typeface="+mn-ea"/>
                <a:cs typeface="+mn-cs"/>
              </a:rPr>
              <a:t>について、完全な解釈を提案する。本解釈は、修正版のフル多重散乱法を用いた多数の計算結果に基づいており、この方法により</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遷移金属酸化物に対する理論スペクトルが実験と良い一致を示すことが確認されている。</a:t>
            </a:r>
          </a:p>
          <a:p>
            <a:r>
              <a:rPr kumimoji="1" lang="ja-JP" altLang="en-US" sz="1495" b="0" i="0" u="none" strike="noStrike" kern="1200">
                <a:solidFill>
                  <a:schemeClr val="tx1"/>
                </a:solidFill>
                <a:effectLst/>
                <a:latin typeface="+mn-lt"/>
                <a:ea typeface="+mn-ea"/>
                <a:cs typeface="+mn-cs"/>
              </a:rPr>
              <a:t>特に、</a:t>
            </a:r>
            <a:r>
              <a:rPr kumimoji="1" lang="ja-JP" altLang="en-US" sz="1495" b="1" i="0" u="none" strike="noStrike" kern="1200">
                <a:solidFill>
                  <a:schemeClr val="tx1"/>
                </a:solidFill>
                <a:effectLst/>
                <a:latin typeface="+mn-lt"/>
                <a:ea typeface="+mn-ea"/>
                <a:cs typeface="+mn-cs"/>
              </a:rPr>
              <a:t>中央のピーク</a:t>
            </a:r>
            <a:r>
              <a:rPr kumimoji="1" lang="en-US" sz="1495" b="1"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p–d</a:t>
            </a:r>
            <a:r>
              <a:rPr kumimoji="1" lang="ja-JP" altLang="en-US" sz="1495" b="0" i="0" u="none" strike="noStrike" kern="1200">
                <a:solidFill>
                  <a:schemeClr val="tx1"/>
                </a:solidFill>
                <a:effectLst/>
                <a:latin typeface="+mn-lt"/>
                <a:ea typeface="+mn-ea"/>
                <a:cs typeface="+mn-cs"/>
              </a:rPr>
              <a:t>混成効果によって生じ、その強度の大きさはペロブスカイト結晶の</a:t>
            </a:r>
            <a:r>
              <a:rPr kumimoji="1" lang="ja-JP" altLang="en-US" sz="1495" b="1" i="0" u="none" strike="noStrike" kern="1200">
                <a:solidFill>
                  <a:schemeClr val="tx1"/>
                </a:solidFill>
                <a:effectLst/>
                <a:latin typeface="+mn-lt"/>
                <a:ea typeface="+mn-ea"/>
                <a:cs typeface="+mn-cs"/>
              </a:rPr>
              <a:t>強誘電性の分光学的指標</a:t>
            </a:r>
            <a:r>
              <a:rPr kumimoji="1" lang="ja-JP" altLang="en-US" sz="1495" b="0" i="0" u="none" strike="noStrike" kern="1200">
                <a:solidFill>
                  <a:schemeClr val="tx1"/>
                </a:solidFill>
                <a:effectLst/>
                <a:latin typeface="+mn-lt"/>
                <a:ea typeface="+mn-ea"/>
                <a:cs typeface="+mn-cs"/>
              </a:rPr>
              <a:t>と考えられる。そして重要なのは、</a:t>
            </a:r>
            <a:r>
              <a:rPr kumimoji="1" lang="ja-JP" altLang="en-US" sz="1495" b="1" i="0" u="none" strike="noStrike" kern="1200">
                <a:solidFill>
                  <a:schemeClr val="tx1"/>
                </a:solidFill>
                <a:effectLst/>
                <a:latin typeface="+mn-lt"/>
                <a:ea typeface="+mn-ea"/>
                <a:cs typeface="+mn-cs"/>
              </a:rPr>
              <a:t>ピーク</a:t>
            </a:r>
            <a:r>
              <a:rPr kumimoji="1" lang="en-US" sz="1495" b="1" i="0" u="none" strike="noStrike" kern="1200" dirty="0">
                <a:solidFill>
                  <a:schemeClr val="tx1"/>
                </a:solidFill>
                <a:effectLst/>
                <a:latin typeface="+mn-lt"/>
                <a:ea typeface="+mn-ea"/>
                <a:cs typeface="+mn-cs"/>
              </a:rPr>
              <a:t>B</a:t>
            </a:r>
            <a:r>
              <a:rPr kumimoji="1" lang="ja-JP" altLang="en-US" sz="1495" b="1" i="0" u="none" strike="noStrike" kern="1200">
                <a:solidFill>
                  <a:schemeClr val="tx1"/>
                </a:solidFill>
                <a:effectLst/>
                <a:latin typeface="+mn-lt"/>
                <a:ea typeface="+mn-ea"/>
                <a:cs typeface="+mn-cs"/>
              </a:rPr>
              <a:t>の面積が格子定数と</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原子の変位量（配位多面体の瞬間的な中心からの平均二乗変位）で直接的に表される</a:t>
            </a:r>
            <a:r>
              <a:rPr kumimoji="1" lang="ja-JP" altLang="en-US" sz="1495" b="0" i="0" u="none" strike="noStrike" kern="1200">
                <a:solidFill>
                  <a:schemeClr val="tx1"/>
                </a:solidFill>
                <a:effectLst/>
                <a:latin typeface="+mn-lt"/>
                <a:ea typeface="+mn-ea"/>
                <a:cs typeface="+mn-cs"/>
              </a:rPr>
              <a:t>という点である。すなわち、</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原子のわずかな変位が、分光学的に強誘電性の有無を決定する主要因</a:t>
            </a:r>
            <a:r>
              <a:rPr kumimoji="1" lang="ja-JP" altLang="en-US" sz="1495" b="0" i="0" u="none" strike="noStrike" kern="1200">
                <a:solidFill>
                  <a:schemeClr val="tx1"/>
                </a:solidFill>
                <a:effectLst/>
                <a:latin typeface="+mn-lt"/>
                <a:ea typeface="+mn-ea"/>
                <a:cs typeface="+mn-cs"/>
              </a:rPr>
              <a:t>となる。熱振動で平均化されたピーク</a:t>
            </a:r>
            <a:r>
              <a:rPr kumimoji="1" lang="en-US" sz="1495" b="0"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の面積は、三体原子分布関数によって決まる。</a:t>
            </a:r>
          </a:p>
          <a:p>
            <a:r>
              <a:rPr kumimoji="1" lang="ja-JP" altLang="en-US" sz="1495" b="0" i="0" u="none" strike="noStrike" kern="1200">
                <a:solidFill>
                  <a:schemeClr val="tx1"/>
                </a:solidFill>
                <a:effectLst/>
                <a:latin typeface="+mn-lt"/>
                <a:ea typeface="+mn-ea"/>
                <a:cs typeface="+mn-cs"/>
              </a:rPr>
              <a:t>一方、</a:t>
            </a:r>
            <a:r>
              <a:rPr kumimoji="1" lang="ja-JP" altLang="en-US" sz="1495" b="1" i="0" u="none" strike="noStrike" kern="1200">
                <a:solidFill>
                  <a:schemeClr val="tx1"/>
                </a:solidFill>
                <a:effectLst/>
                <a:latin typeface="+mn-lt"/>
                <a:ea typeface="+mn-ea"/>
                <a:cs typeface="+mn-cs"/>
              </a:rPr>
              <a:t>長波長側のピーク</a:t>
            </a:r>
            <a:r>
              <a:rPr kumimoji="1" lang="en-US" sz="1495" b="1" i="0" u="none" strike="noStrike" kern="1200" dirty="0">
                <a:solidFill>
                  <a:schemeClr val="tx1"/>
                </a:solidFill>
                <a:effectLst/>
                <a:latin typeface="+mn-lt"/>
                <a:ea typeface="+mn-ea"/>
                <a:cs typeface="+mn-cs"/>
              </a:rPr>
              <a:t>A</a:t>
            </a:r>
            <a:r>
              <a:rPr kumimoji="1" lang="ja-JP" altLang="en-US" sz="1495" b="0" i="0" u="none" strike="noStrike" kern="1200">
                <a:solidFill>
                  <a:schemeClr val="tx1"/>
                </a:solidFill>
                <a:effectLst/>
                <a:latin typeface="+mn-lt"/>
                <a:ea typeface="+mn-ea"/>
                <a:cs typeface="+mn-cs"/>
              </a:rPr>
              <a:t>は主に四重極遷移に由来し、</a:t>
            </a:r>
            <a:r>
              <a:rPr kumimoji="1" lang="ja-JP" altLang="en-US" sz="1495" b="1" i="0" u="none" strike="noStrike" kern="1200">
                <a:solidFill>
                  <a:schemeClr val="tx1"/>
                </a:solidFill>
                <a:effectLst/>
                <a:latin typeface="+mn-lt"/>
                <a:ea typeface="+mn-ea"/>
                <a:cs typeface="+mn-cs"/>
              </a:rPr>
              <a:t>短波長側のピーク</a:t>
            </a:r>
            <a:r>
              <a:rPr kumimoji="1" lang="en-US" sz="1495" b="1" i="0" u="none" strike="noStrike" kern="1200" dirty="0">
                <a:solidFill>
                  <a:schemeClr val="tx1"/>
                </a:solidFill>
                <a:effectLst/>
                <a:latin typeface="+mn-lt"/>
                <a:ea typeface="+mn-ea"/>
                <a:cs typeface="+mn-cs"/>
              </a:rPr>
              <a:t>C</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Ti 1s</a:t>
            </a:r>
            <a:r>
              <a:rPr kumimoji="1" lang="ja-JP" altLang="en-US" sz="1495" b="0" i="0" u="none" strike="noStrike" kern="1200">
                <a:solidFill>
                  <a:schemeClr val="tx1"/>
                </a:solidFill>
                <a:effectLst/>
                <a:latin typeface="+mn-lt"/>
                <a:ea typeface="+mn-ea"/>
                <a:cs typeface="+mn-cs"/>
              </a:rPr>
              <a:t>電子が隣接する遷移金属原子の空の</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状態へ遷移することに由来する。また、短波長側に追加ピークが現れる場合があり、これは</a:t>
            </a:r>
            <a:r>
              <a:rPr kumimoji="1" lang="en-US" sz="1495" b="0" i="0" u="none" strike="noStrike" kern="1200" dirty="0">
                <a:solidFill>
                  <a:schemeClr val="tx1"/>
                </a:solidFill>
                <a:effectLst/>
                <a:latin typeface="+mn-lt"/>
                <a:ea typeface="+mn-ea"/>
                <a:cs typeface="+mn-cs"/>
              </a:rPr>
              <a:t>Zr</a:t>
            </a:r>
            <a:r>
              <a:rPr kumimoji="1" lang="ja-JP" altLang="en-US" sz="1495" b="0" i="0" u="none" strike="noStrike" kern="1200">
                <a:solidFill>
                  <a:schemeClr val="tx1"/>
                </a:solidFill>
                <a:effectLst/>
                <a:latin typeface="+mn-lt"/>
                <a:ea typeface="+mn-ea"/>
                <a:cs typeface="+mn-cs"/>
              </a:rPr>
              <a:t>のような</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原子が</a:t>
            </a:r>
            <a:r>
              <a:rPr kumimoji="1" lang="en-US" sz="1495" b="0" i="0" u="none" strike="noStrike" kern="1200" dirty="0">
                <a:solidFill>
                  <a:schemeClr val="tx1"/>
                </a:solidFill>
                <a:effectLst/>
                <a:latin typeface="+mn-lt"/>
                <a:ea typeface="+mn-ea"/>
                <a:cs typeface="+mn-cs"/>
              </a:rPr>
              <a:t>Ti</a:t>
            </a:r>
            <a:r>
              <a:rPr kumimoji="1" lang="ja-JP" altLang="en-US" sz="1495" b="0" i="0" u="none" strike="noStrike" kern="1200">
                <a:solidFill>
                  <a:schemeClr val="tx1"/>
                </a:solidFill>
                <a:effectLst/>
                <a:latin typeface="+mn-lt"/>
                <a:ea typeface="+mn-ea"/>
                <a:cs typeface="+mn-cs"/>
              </a:rPr>
              <a:t>原子の周囲の酸素八面体に存在する場合に対応し、その面積は近傍</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原子数で決まる。</a:t>
            </a:r>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DyScO3: </a:t>
            </a:r>
            <a:r>
              <a:rPr kumimoji="1" lang="ja-JP" altLang="en-US"/>
              <a:t>スカンジウム酸ジスプロシウム</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BO3</a:t>
            </a:r>
            <a:r>
              <a:rPr kumimoji="1" lang="ja-JP" altLang="en-US"/>
              <a:t>型のペロブスカイト構造と呼ばれる対称性の高い構造をとる。</a:t>
            </a:r>
            <a:endParaRPr kumimoji="1" lang="en-US" altLang="ja-JP" dirty="0"/>
          </a:p>
          <a:p>
            <a:endParaRPr kumimoji="1" lang="en-US" altLang="ja-JP" dirty="0"/>
          </a:p>
          <a:p>
            <a:endParaRPr kumimoji="1" lang="en-US" altLang="ja-JP" dirty="0"/>
          </a:p>
          <a:p>
            <a:endParaRPr kumimoji="1" lang="en-US" altLang="ja-JP" dirty="0"/>
          </a:p>
          <a:p>
            <a:r>
              <a:rPr kumimoji="1" lang="ja-JP" altLang="en-US"/>
              <a:t>タイトル、６０</a:t>
            </a:r>
            <a:endParaRPr kumimoji="1" lang="en-US" altLang="ja-JP" dirty="0"/>
          </a:p>
          <a:p>
            <a:r>
              <a:rPr kumimoji="1" lang="ja-JP" altLang="en-US"/>
              <a:t>化学</a:t>
            </a:r>
            <a:endParaRPr kumimoji="1" lang="en-US" altLang="ja-JP" dirty="0"/>
          </a:p>
          <a:p>
            <a:r>
              <a:rPr kumimoji="1" lang="ja-JP" altLang="en-US"/>
              <a:t>仮数、</a:t>
            </a:r>
            <a:endParaRPr kumimoji="1" lang="en-GB" altLang="ja-JP" dirty="0"/>
          </a:p>
          <a:p>
            <a:endParaRPr kumimoji="1" lang="en-GB" altLang="ja-JP" dirty="0"/>
          </a:p>
          <a:p>
            <a:r>
              <a:rPr kumimoji="1" lang="en-GB" altLang="ja-JP" dirty="0"/>
              <a:t>polar discontinuity</a:t>
            </a:r>
          </a:p>
          <a:p>
            <a:r>
              <a:rPr kumimoji="1" lang="en-GB" altLang="ja-JP" dirty="0"/>
              <a:t>alternately charged planes [LaO]+and[AlO2]−</a:t>
            </a:r>
          </a:p>
          <a:p>
            <a:r>
              <a:rPr kumimoji="1" lang="en-GB" altLang="ja-JP" dirty="0"/>
              <a:t>AttheTiO2/LaO-terminated LAO/STO interface,therefore, each interfacial La transfers half of an electron intothe neighboring and formally neutral TiO2layer that decreasesthe oxidation state of interfacial Ti</a:t>
            </a:r>
          </a:p>
          <a:p>
            <a:r>
              <a:rPr kumimoji="1" lang="en-GB" altLang="ja-JP" dirty="0"/>
              <a:t>All epitaxially grown perovskite heterostructures containintrinsic oxygen vacancies and substitutional cations near theinterfaces [14,15]. Interfacial defects may induce additionalcharged carriers</a:t>
            </a:r>
          </a:p>
          <a:p>
            <a:endParaRPr kumimoji="1" lang="en-GB" altLang="ja-JP" dirty="0"/>
          </a:p>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a:extLst>
              <a:ext uri="{FF2B5EF4-FFF2-40B4-BE49-F238E27FC236}">
                <a16:creationId xmlns:a16="http://schemas.microsoft.com/office/drawing/2014/main" id="{9C5ABF2C-B24C-8CDA-5A04-CDA73040E99D}"/>
              </a:ext>
            </a:extLst>
          </p:cNvPr>
          <p:cNvSpPr>
            <a:spLocks noGrp="1"/>
          </p:cNvSpPr>
          <p:nvPr>
            <p:ph type="sldNum" sz="quarter" idx="5"/>
          </p:nvPr>
        </p:nvSpPr>
        <p:spPr/>
        <p:txBody>
          <a:bodyPr/>
          <a:lstStyle/>
          <a:p>
            <a:fld id="{0C240940-EA32-4491-ACB9-A747F9F7CBC8}" type="slidenum">
              <a:rPr kumimoji="1" lang="ja-JP" altLang="en-US" smtClean="0"/>
              <a:t>1</a:t>
            </a:fld>
            <a:endParaRPr kumimoji="1" lang="ja-JP" altLang="en-US"/>
          </a:p>
        </p:txBody>
      </p:sp>
    </p:spTree>
    <p:extLst>
      <p:ext uri="{BB962C8B-B14F-4D97-AF65-F5344CB8AC3E}">
        <p14:creationId xmlns:p14="http://schemas.microsoft.com/office/powerpoint/2010/main" val="286679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6DB8A-7090-5D0C-1FF0-D12DB39D8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09A7B-710B-388B-ED5F-E46B7190A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632EA-1C6F-4BEE-4458-B4BDECC780D7}"/>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8E0BDAA9-3F3F-3015-9CAA-F68686D56FFF}"/>
              </a:ext>
            </a:extLst>
          </p:cNvPr>
          <p:cNvSpPr>
            <a:spLocks noGrp="1"/>
          </p:cNvSpPr>
          <p:nvPr>
            <p:ph type="sldNum" sz="quarter" idx="5"/>
          </p:nvPr>
        </p:nvSpPr>
        <p:spPr/>
        <p:txBody>
          <a:bodyPr/>
          <a:lstStyle/>
          <a:p>
            <a:fld id="{628B2588-21E6-F342-8820-D55CD85521A0}" type="slidenum">
              <a:rPr lang="en-US" smtClean="0"/>
              <a:t>15</a:t>
            </a:fld>
            <a:endParaRPr lang="en-US"/>
          </a:p>
        </p:txBody>
      </p:sp>
    </p:spTree>
    <p:extLst>
      <p:ext uri="{BB962C8B-B14F-4D97-AF65-F5344CB8AC3E}">
        <p14:creationId xmlns:p14="http://schemas.microsoft.com/office/powerpoint/2010/main" val="320536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p:cNvSpPr>
            <a:spLocks noGrp="1"/>
          </p:cNvSpPr>
          <p:nvPr>
            <p:ph type="sldNum" sz="quarter" idx="5"/>
          </p:nvPr>
        </p:nvSpPr>
        <p:spPr/>
        <p:txBody>
          <a:bodyPr/>
          <a:lstStyle/>
          <a:p>
            <a:fld id="{628B2588-21E6-F342-8820-D55CD85521A0}" type="slidenum">
              <a:rPr lang="en-US" smtClean="0"/>
              <a:t>18</a:t>
            </a:fld>
            <a:endParaRPr lang="en-US"/>
          </a:p>
        </p:txBody>
      </p:sp>
    </p:spTree>
    <p:extLst>
      <p:ext uri="{BB962C8B-B14F-4D97-AF65-F5344CB8AC3E}">
        <p14:creationId xmlns:p14="http://schemas.microsoft.com/office/powerpoint/2010/main" val="354193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78B81-E5CF-1122-F545-94E636AF7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50A4B0-4638-B1DC-B029-A62A12CAB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9F8F1-6761-9437-BDC2-5BDA078F3491}"/>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2B61C45B-563E-4CBC-2F06-C7A8A0B60521}"/>
              </a:ext>
            </a:extLst>
          </p:cNvPr>
          <p:cNvSpPr>
            <a:spLocks noGrp="1"/>
          </p:cNvSpPr>
          <p:nvPr>
            <p:ph type="sldNum" sz="quarter" idx="5"/>
          </p:nvPr>
        </p:nvSpPr>
        <p:spPr/>
        <p:txBody>
          <a:bodyPr/>
          <a:lstStyle/>
          <a:p>
            <a:fld id="{628B2588-21E6-F342-8820-D55CD85521A0}" type="slidenum">
              <a:rPr lang="en-US" smtClean="0"/>
              <a:t>19</a:t>
            </a:fld>
            <a:endParaRPr lang="en-US"/>
          </a:p>
        </p:txBody>
      </p:sp>
    </p:spTree>
    <p:extLst>
      <p:ext uri="{BB962C8B-B14F-4D97-AF65-F5344CB8AC3E}">
        <p14:creationId xmlns:p14="http://schemas.microsoft.com/office/powerpoint/2010/main" val="84348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330D0-E915-D06E-B94B-74583192B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15D10-9887-A71F-DA70-6D2B83345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7D1AE-1DA2-3F76-E9B1-8FB7149F314D}"/>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2831C9D0-8730-078E-6104-7DC18747A90C}"/>
              </a:ext>
            </a:extLst>
          </p:cNvPr>
          <p:cNvSpPr>
            <a:spLocks noGrp="1"/>
          </p:cNvSpPr>
          <p:nvPr>
            <p:ph type="sldNum" sz="quarter" idx="5"/>
          </p:nvPr>
        </p:nvSpPr>
        <p:spPr/>
        <p:txBody>
          <a:bodyPr/>
          <a:lstStyle/>
          <a:p>
            <a:fld id="{628B2588-21E6-F342-8820-D55CD85521A0}" type="slidenum">
              <a:rPr lang="en-US" smtClean="0"/>
              <a:t>20</a:t>
            </a:fld>
            <a:endParaRPr lang="en-US"/>
          </a:p>
        </p:txBody>
      </p:sp>
    </p:spTree>
    <p:extLst>
      <p:ext uri="{BB962C8B-B14F-4D97-AF65-F5344CB8AC3E}">
        <p14:creationId xmlns:p14="http://schemas.microsoft.com/office/powerpoint/2010/main" val="2677578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4C6F-D818-7AD7-B08C-46EF8ED35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54EAC-7EB7-45B6-A9B8-9411A1F0C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91374-0FEE-279E-AA04-9377EB3FBC12}"/>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73D4A816-6188-5BA5-485F-2EAEDF46C1C9}"/>
              </a:ext>
            </a:extLst>
          </p:cNvPr>
          <p:cNvSpPr>
            <a:spLocks noGrp="1"/>
          </p:cNvSpPr>
          <p:nvPr>
            <p:ph type="sldNum" sz="quarter" idx="5"/>
          </p:nvPr>
        </p:nvSpPr>
        <p:spPr/>
        <p:txBody>
          <a:bodyPr/>
          <a:lstStyle/>
          <a:p>
            <a:fld id="{628B2588-21E6-F342-8820-D55CD85521A0}" type="slidenum">
              <a:rPr lang="en-US" smtClean="0"/>
              <a:t>21</a:t>
            </a:fld>
            <a:endParaRPr lang="en-US"/>
          </a:p>
        </p:txBody>
      </p:sp>
    </p:spTree>
    <p:extLst>
      <p:ext uri="{BB962C8B-B14F-4D97-AF65-F5344CB8AC3E}">
        <p14:creationId xmlns:p14="http://schemas.microsoft.com/office/powerpoint/2010/main" val="38881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FB877-1372-9B45-453B-CBD173B6E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DE7E2-6CED-F9D2-E22E-8EE557DED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2D8BE-FC76-0A81-7EC0-F391A700D857}"/>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3CB463CB-AD49-5578-25F2-32C6A25E64E3}"/>
              </a:ext>
            </a:extLst>
          </p:cNvPr>
          <p:cNvSpPr>
            <a:spLocks noGrp="1"/>
          </p:cNvSpPr>
          <p:nvPr>
            <p:ph type="sldNum" sz="quarter" idx="5"/>
          </p:nvPr>
        </p:nvSpPr>
        <p:spPr/>
        <p:txBody>
          <a:bodyPr/>
          <a:lstStyle/>
          <a:p>
            <a:fld id="{628B2588-21E6-F342-8820-D55CD85521A0}" type="slidenum">
              <a:rPr lang="en-US" smtClean="0"/>
              <a:t>22</a:t>
            </a:fld>
            <a:endParaRPr lang="en-US"/>
          </a:p>
        </p:txBody>
      </p:sp>
    </p:spTree>
    <p:extLst>
      <p:ext uri="{BB962C8B-B14F-4D97-AF65-F5344CB8AC3E}">
        <p14:creationId xmlns:p14="http://schemas.microsoft.com/office/powerpoint/2010/main" val="4212759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6E81-AA2D-E247-481B-41C32F7B4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2D705-CFE4-4C8A-E590-528F08B12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54431-51A5-977B-08C0-3B028F449E45}"/>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AB97DD72-4759-789E-430E-4A7B10FC79A5}"/>
              </a:ext>
            </a:extLst>
          </p:cNvPr>
          <p:cNvSpPr>
            <a:spLocks noGrp="1"/>
          </p:cNvSpPr>
          <p:nvPr>
            <p:ph type="sldNum" sz="quarter" idx="5"/>
          </p:nvPr>
        </p:nvSpPr>
        <p:spPr/>
        <p:txBody>
          <a:bodyPr/>
          <a:lstStyle/>
          <a:p>
            <a:fld id="{628B2588-21E6-F342-8820-D55CD85521A0}" type="slidenum">
              <a:rPr lang="en-US" smtClean="0"/>
              <a:t>23</a:t>
            </a:fld>
            <a:endParaRPr lang="en-US"/>
          </a:p>
        </p:txBody>
      </p:sp>
    </p:spTree>
    <p:extLst>
      <p:ext uri="{BB962C8B-B14F-4D97-AF65-F5344CB8AC3E}">
        <p14:creationId xmlns:p14="http://schemas.microsoft.com/office/powerpoint/2010/main" val="93721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1D01-D4BF-F983-AA6C-5F3533E48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B7AF4-C83B-99B0-CC4A-B74B60EA4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3C8FA-CD3B-D055-9C94-1E6A9056FFE1}"/>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8C943E58-AB9A-132D-F8DC-3722A2AC9785}"/>
              </a:ext>
            </a:extLst>
          </p:cNvPr>
          <p:cNvSpPr>
            <a:spLocks noGrp="1"/>
          </p:cNvSpPr>
          <p:nvPr>
            <p:ph type="sldNum" sz="quarter" idx="5"/>
          </p:nvPr>
        </p:nvSpPr>
        <p:spPr/>
        <p:txBody>
          <a:bodyPr/>
          <a:lstStyle/>
          <a:p>
            <a:fld id="{628B2588-21E6-F342-8820-D55CD85521A0}" type="slidenum">
              <a:rPr lang="en-US" smtClean="0"/>
              <a:t>24</a:t>
            </a:fld>
            <a:endParaRPr lang="en-US"/>
          </a:p>
        </p:txBody>
      </p:sp>
    </p:spTree>
    <p:extLst>
      <p:ext uri="{BB962C8B-B14F-4D97-AF65-F5344CB8AC3E}">
        <p14:creationId xmlns:p14="http://schemas.microsoft.com/office/powerpoint/2010/main" val="789434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DD9D-E169-07A0-F48F-9778DD78A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93DEA-9FE0-D63A-4656-44FFA3EB0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8AE98-7F60-4536-AAAC-D23D76BA5586}"/>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C0F19F32-AE39-7AC8-E89F-DD82648B0224}"/>
              </a:ext>
            </a:extLst>
          </p:cNvPr>
          <p:cNvSpPr>
            <a:spLocks noGrp="1"/>
          </p:cNvSpPr>
          <p:nvPr>
            <p:ph type="sldNum" sz="quarter" idx="5"/>
          </p:nvPr>
        </p:nvSpPr>
        <p:spPr/>
        <p:txBody>
          <a:bodyPr/>
          <a:lstStyle/>
          <a:p>
            <a:fld id="{628B2588-21E6-F342-8820-D55CD85521A0}" type="slidenum">
              <a:rPr lang="en-US" smtClean="0"/>
              <a:t>25</a:t>
            </a:fld>
            <a:endParaRPr lang="en-US"/>
          </a:p>
        </p:txBody>
      </p:sp>
    </p:spTree>
    <p:extLst>
      <p:ext uri="{BB962C8B-B14F-4D97-AF65-F5344CB8AC3E}">
        <p14:creationId xmlns:p14="http://schemas.microsoft.com/office/powerpoint/2010/main" val="1400404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96D9E-1138-FD28-24AF-6FF4472E3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85A3F-7F8C-375A-733B-4EA1E2F61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310E9-0530-2036-86ED-3CF174C0F114}"/>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2E0C7877-31DE-A002-BB65-FBDB36CA8322}"/>
              </a:ext>
            </a:extLst>
          </p:cNvPr>
          <p:cNvSpPr>
            <a:spLocks noGrp="1"/>
          </p:cNvSpPr>
          <p:nvPr>
            <p:ph type="sldNum" sz="quarter" idx="5"/>
          </p:nvPr>
        </p:nvSpPr>
        <p:spPr/>
        <p:txBody>
          <a:bodyPr/>
          <a:lstStyle/>
          <a:p>
            <a:fld id="{628B2588-21E6-F342-8820-D55CD85521A0}" type="slidenum">
              <a:rPr lang="en-US" smtClean="0"/>
              <a:t>26</a:t>
            </a:fld>
            <a:endParaRPr lang="en-US"/>
          </a:p>
        </p:txBody>
      </p:sp>
    </p:spTree>
    <p:extLst>
      <p:ext uri="{BB962C8B-B14F-4D97-AF65-F5344CB8AC3E}">
        <p14:creationId xmlns:p14="http://schemas.microsoft.com/office/powerpoint/2010/main" val="338206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only the photoelectrons scattered into a forward cone of half-angle 40 degrees  were taken into account.</a:t>
            </a:r>
          </a:p>
        </p:txBody>
      </p:sp>
      <p:sp>
        <p:nvSpPr>
          <p:cNvPr id="4" name="Slide Number Placeholder 3"/>
          <p:cNvSpPr>
            <a:spLocks noGrp="1"/>
          </p:cNvSpPr>
          <p:nvPr>
            <p:ph type="sldNum" sz="quarter" idx="5"/>
          </p:nvPr>
        </p:nvSpPr>
        <p:spPr/>
        <p:txBody>
          <a:bodyPr/>
          <a:lstStyle/>
          <a:p>
            <a:fld id="{628B2588-21E6-F342-8820-D55CD85521A0}" type="slidenum">
              <a:rPr lang="en-US" smtClean="0"/>
              <a:t>2</a:t>
            </a:fld>
            <a:endParaRPr lang="en-US"/>
          </a:p>
        </p:txBody>
      </p:sp>
    </p:spTree>
    <p:extLst>
      <p:ext uri="{BB962C8B-B14F-4D97-AF65-F5344CB8AC3E}">
        <p14:creationId xmlns:p14="http://schemas.microsoft.com/office/powerpoint/2010/main" val="3657808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95CF2-67DC-B679-06AD-089F126ACD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65AF0-D700-02FB-D31F-08CDD8F27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EA691-4CA2-0781-5A25-050380C50C35}"/>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FF0D9650-F8BF-64A3-4758-7BE9DD00FBE5}"/>
              </a:ext>
            </a:extLst>
          </p:cNvPr>
          <p:cNvSpPr>
            <a:spLocks noGrp="1"/>
          </p:cNvSpPr>
          <p:nvPr>
            <p:ph type="sldNum" sz="quarter" idx="5"/>
          </p:nvPr>
        </p:nvSpPr>
        <p:spPr/>
        <p:txBody>
          <a:bodyPr/>
          <a:lstStyle/>
          <a:p>
            <a:fld id="{628B2588-21E6-F342-8820-D55CD85521A0}" type="slidenum">
              <a:rPr lang="en-US" smtClean="0"/>
              <a:t>27</a:t>
            </a:fld>
            <a:endParaRPr lang="en-US"/>
          </a:p>
        </p:txBody>
      </p:sp>
    </p:spTree>
    <p:extLst>
      <p:ext uri="{BB962C8B-B14F-4D97-AF65-F5344CB8AC3E}">
        <p14:creationId xmlns:p14="http://schemas.microsoft.com/office/powerpoint/2010/main" val="3025588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F916-4B4F-E641-EB1E-0B799EA5C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DA190-3C68-4D9F-8B13-E2BA59940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736F3-BA44-9BAB-1307-4FAC4177346E}"/>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0636F725-07E5-13A3-E7C9-03A38F2EAA2A}"/>
              </a:ext>
            </a:extLst>
          </p:cNvPr>
          <p:cNvSpPr>
            <a:spLocks noGrp="1"/>
          </p:cNvSpPr>
          <p:nvPr>
            <p:ph type="sldNum" sz="quarter" idx="5"/>
          </p:nvPr>
        </p:nvSpPr>
        <p:spPr/>
        <p:txBody>
          <a:bodyPr/>
          <a:lstStyle/>
          <a:p>
            <a:fld id="{628B2588-21E6-F342-8820-D55CD85521A0}" type="slidenum">
              <a:rPr lang="en-US" smtClean="0"/>
              <a:t>28</a:t>
            </a:fld>
            <a:endParaRPr lang="en-US"/>
          </a:p>
        </p:txBody>
      </p:sp>
    </p:spTree>
    <p:extLst>
      <p:ext uri="{BB962C8B-B14F-4D97-AF65-F5344CB8AC3E}">
        <p14:creationId xmlns:p14="http://schemas.microsoft.com/office/powerpoint/2010/main" val="20798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1FAB-CA90-B23E-7044-866EA6E19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D4395-3CA8-BFFD-78A6-06F756FBC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0DFFF-635F-5EBE-68E8-8D753ADAE655}"/>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8159004E-9B56-4E38-DD75-E27469FA16FF}"/>
              </a:ext>
            </a:extLst>
          </p:cNvPr>
          <p:cNvSpPr>
            <a:spLocks noGrp="1"/>
          </p:cNvSpPr>
          <p:nvPr>
            <p:ph type="sldNum" sz="quarter" idx="5"/>
          </p:nvPr>
        </p:nvSpPr>
        <p:spPr/>
        <p:txBody>
          <a:bodyPr/>
          <a:lstStyle/>
          <a:p>
            <a:fld id="{628B2588-21E6-F342-8820-D55CD85521A0}" type="slidenum">
              <a:rPr lang="en-US" smtClean="0"/>
              <a:t>29</a:t>
            </a:fld>
            <a:endParaRPr lang="en-US"/>
          </a:p>
        </p:txBody>
      </p:sp>
    </p:spTree>
    <p:extLst>
      <p:ext uri="{BB962C8B-B14F-4D97-AF65-F5344CB8AC3E}">
        <p14:creationId xmlns:p14="http://schemas.microsoft.com/office/powerpoint/2010/main" val="2127627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5F69A-D765-22B9-E14F-EFA799515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F4573-12D8-9774-16CB-339785577E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ED3E9-8E2B-B2A2-EFF7-51B03391B96A}"/>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B7409273-8B33-6599-A8B1-0ABA55C1993E}"/>
              </a:ext>
            </a:extLst>
          </p:cNvPr>
          <p:cNvSpPr>
            <a:spLocks noGrp="1"/>
          </p:cNvSpPr>
          <p:nvPr>
            <p:ph type="sldNum" sz="quarter" idx="5"/>
          </p:nvPr>
        </p:nvSpPr>
        <p:spPr/>
        <p:txBody>
          <a:bodyPr/>
          <a:lstStyle/>
          <a:p>
            <a:fld id="{628B2588-21E6-F342-8820-D55CD85521A0}" type="slidenum">
              <a:rPr lang="en-US" smtClean="0"/>
              <a:t>30</a:t>
            </a:fld>
            <a:endParaRPr lang="en-US"/>
          </a:p>
        </p:txBody>
      </p:sp>
    </p:spTree>
    <p:extLst>
      <p:ext uri="{BB962C8B-B14F-4D97-AF65-F5344CB8AC3E}">
        <p14:creationId xmlns:p14="http://schemas.microsoft.com/office/powerpoint/2010/main" val="183343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C2DA1-6C24-EB1C-5338-8C729310F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41FD5-9ED0-4926-2FE1-4C7A21E5E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AC2ED-C185-4F07-4207-DE6BEC223685}"/>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8A24B2EF-67E6-9CF5-EEE8-C79771B57EC2}"/>
              </a:ext>
            </a:extLst>
          </p:cNvPr>
          <p:cNvSpPr>
            <a:spLocks noGrp="1"/>
          </p:cNvSpPr>
          <p:nvPr>
            <p:ph type="sldNum" sz="quarter" idx="5"/>
          </p:nvPr>
        </p:nvSpPr>
        <p:spPr/>
        <p:txBody>
          <a:bodyPr/>
          <a:lstStyle/>
          <a:p>
            <a:fld id="{628B2588-21E6-F342-8820-D55CD85521A0}" type="slidenum">
              <a:rPr lang="en-US" smtClean="0"/>
              <a:t>31</a:t>
            </a:fld>
            <a:endParaRPr lang="en-US"/>
          </a:p>
        </p:txBody>
      </p:sp>
    </p:spTree>
    <p:extLst>
      <p:ext uri="{BB962C8B-B14F-4D97-AF65-F5344CB8AC3E}">
        <p14:creationId xmlns:p14="http://schemas.microsoft.com/office/powerpoint/2010/main" val="3178470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C0952-CFA4-DF62-3D9B-201C6D566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81494-21ED-AEEF-BBEC-C2D0079EB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04828-4DEA-C990-058F-DD7B1B58E6BD}"/>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AD41D2A5-64A9-AB0C-7B93-A04D70BF82E6}"/>
              </a:ext>
            </a:extLst>
          </p:cNvPr>
          <p:cNvSpPr>
            <a:spLocks noGrp="1"/>
          </p:cNvSpPr>
          <p:nvPr>
            <p:ph type="sldNum" sz="quarter" idx="5"/>
          </p:nvPr>
        </p:nvSpPr>
        <p:spPr/>
        <p:txBody>
          <a:bodyPr/>
          <a:lstStyle/>
          <a:p>
            <a:fld id="{628B2588-21E6-F342-8820-D55CD85521A0}" type="slidenum">
              <a:rPr lang="en-US" smtClean="0"/>
              <a:t>32</a:t>
            </a:fld>
            <a:endParaRPr lang="en-US"/>
          </a:p>
        </p:txBody>
      </p:sp>
    </p:spTree>
    <p:extLst>
      <p:ext uri="{BB962C8B-B14F-4D97-AF65-F5344CB8AC3E}">
        <p14:creationId xmlns:p14="http://schemas.microsoft.com/office/powerpoint/2010/main" val="3284746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F6CC4-168D-02EA-6A68-A7959D597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A4A07-1E07-0609-84A9-238139EAB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50DA3-271D-1B26-FEC6-768498980707}"/>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66CCEF1E-7993-ABA1-70B2-C1E729ECBF97}"/>
              </a:ext>
            </a:extLst>
          </p:cNvPr>
          <p:cNvSpPr>
            <a:spLocks noGrp="1"/>
          </p:cNvSpPr>
          <p:nvPr>
            <p:ph type="sldNum" sz="quarter" idx="5"/>
          </p:nvPr>
        </p:nvSpPr>
        <p:spPr/>
        <p:txBody>
          <a:bodyPr/>
          <a:lstStyle/>
          <a:p>
            <a:fld id="{628B2588-21E6-F342-8820-D55CD85521A0}" type="slidenum">
              <a:rPr lang="en-US" smtClean="0"/>
              <a:t>33</a:t>
            </a:fld>
            <a:endParaRPr lang="en-US"/>
          </a:p>
        </p:txBody>
      </p:sp>
    </p:spTree>
    <p:extLst>
      <p:ext uri="{BB962C8B-B14F-4D97-AF65-F5344CB8AC3E}">
        <p14:creationId xmlns:p14="http://schemas.microsoft.com/office/powerpoint/2010/main" val="218458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3B8CE-B678-0AEF-64FC-B3337F88F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C69AE-7C5C-BC48-9956-7E03F2277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F6EF3-8647-71D1-39A4-90C52C3022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03E20-A590-28E5-07AF-C82715587022}"/>
              </a:ext>
            </a:extLst>
          </p:cNvPr>
          <p:cNvSpPr>
            <a:spLocks noGrp="1"/>
          </p:cNvSpPr>
          <p:nvPr>
            <p:ph type="sldNum" sz="quarter" idx="5"/>
          </p:nvPr>
        </p:nvSpPr>
        <p:spPr/>
        <p:txBody>
          <a:bodyPr/>
          <a:lstStyle/>
          <a:p>
            <a:fld id="{0C240940-EA32-4491-ACB9-A747F9F7CBC8}" type="slidenum">
              <a:rPr kumimoji="1" lang="ja-JP" altLang="en-US" smtClean="0"/>
              <a:t>3</a:t>
            </a:fld>
            <a:endParaRPr kumimoji="1" lang="ja-JP" altLang="en-US"/>
          </a:p>
        </p:txBody>
      </p:sp>
    </p:spTree>
    <p:extLst>
      <p:ext uri="{BB962C8B-B14F-4D97-AF65-F5344CB8AC3E}">
        <p14:creationId xmlns:p14="http://schemas.microsoft.com/office/powerpoint/2010/main" val="334926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C2DE-AD9B-6214-10E3-9219CDAFCC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5F955F-E865-43F9-6B9C-A58930CF9F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360726-904D-4B1D-AFEF-98CED06DC322}"/>
              </a:ext>
            </a:extLst>
          </p:cNvPr>
          <p:cNvSpPr>
            <a:spLocks noGrp="1"/>
          </p:cNvSpPr>
          <p:nvPr>
            <p:ph type="body" idx="1"/>
          </p:nvPr>
        </p:nvSpPr>
        <p:spPr/>
        <p:txBody>
          <a:bodyPr/>
          <a:lstStyle/>
          <a:p>
            <a:r>
              <a:rPr kumimoji="1" lang="ja-JP" altLang="en-US"/>
              <a:t>まず本研究の対象物質について簡単に紹介します。</a:t>
            </a:r>
            <a:endParaRPr kumimoji="1" lang="en-US" altLang="ja-JP" dirty="0"/>
          </a:p>
          <a:p>
            <a:r>
              <a:rPr kumimoji="1" lang="ja-JP" altLang="en-US"/>
              <a:t>対象物質は、ペロブスカイトの一種であるチタン酸ストロンチウムです。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ja-JP" altLang="en-US"/>
              <a:t>チタン酸ストロンチウムは、ストロンチウム原子、チタン原子、酸素原子からなり、常温では左の図の立方晶の単位格子を取ります。</a:t>
            </a:r>
            <a:endParaRPr kumimoji="1" lang="en-US" altLang="ja-JP" dirty="0"/>
          </a:p>
          <a:p>
            <a:endParaRPr kumimoji="1" lang="en-US" altLang="ja-JP" dirty="0"/>
          </a:p>
          <a:p>
            <a:r>
              <a:rPr kumimoji="1" lang="ja-JP" altLang="en-US"/>
              <a:t>物性の一つとして、基盤上で薄膜にした際に、常温で強誘電体へ転移することが挙げられます。これは</a:t>
            </a:r>
            <a:r>
              <a:rPr kumimoji="1" lang="en-US" altLang="ja-JP" dirty="0"/>
              <a:t>Ti</a:t>
            </a:r>
            <a:r>
              <a:rPr kumimoji="1" lang="ja-JP" altLang="en-US"/>
              <a:t>原子のオフセットによって起きる自発分極が原因であると考えられている（</a:t>
            </a:r>
            <a:r>
              <a:rPr kumimoji="1" lang="en-US" altLang="ja-JP" dirty="0"/>
              <a:t>XAS</a:t>
            </a:r>
            <a:r>
              <a:rPr kumimoji="1" lang="ja-JP" altLang="en-US"/>
              <a:t>）。</a:t>
            </a:r>
            <a:endParaRPr kumimoji="1" lang="en-US" altLang="ja-JP" dirty="0"/>
          </a:p>
          <a:p>
            <a:r>
              <a:rPr kumimoji="1" lang="ja-JP" altLang="en-US"/>
              <a:t>このように、表面の微細な構造の変化が物性を変化させることがわかっていますが、サブ</a:t>
            </a:r>
            <a:r>
              <a:rPr kumimoji="1" lang="en-US" altLang="ja-JP" dirty="0" err="1"/>
              <a:t>Å</a:t>
            </a:r>
            <a:r>
              <a:rPr kumimoji="1" lang="ja-JP" altLang="en-US"/>
              <a:t>スケールの構造変化を捉える、制御するためには、表面敏感な解析手法が有望であると考えられている。</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Ti</a:t>
            </a:r>
            <a:r>
              <a:rPr kumimoji="1" lang="ja-JP" altLang="en-US"/>
              <a:t>原子の変位、実験的観測：</a:t>
            </a:r>
            <a:endParaRPr kumimoji="1" lang="en-US" altLang="ja-JP" dirty="0"/>
          </a:p>
          <a:p>
            <a:r>
              <a:rPr kumimoji="1" lang="ja-JP" altLang="en-US" sz="1495" b="1" i="0" u="none" strike="noStrike" kern="1200">
                <a:solidFill>
                  <a:schemeClr val="tx1"/>
                </a:solidFill>
                <a:effectLst/>
                <a:latin typeface="+mn-lt"/>
                <a:ea typeface="+mn-ea"/>
                <a:cs typeface="+mn-cs"/>
              </a:rPr>
              <a:t>強調版 日本語訳</a:t>
            </a:r>
          </a:p>
          <a:p>
            <a:r>
              <a:rPr kumimoji="1" lang="ja-JP" altLang="en-US" sz="1495" b="0" i="0" u="none" strike="noStrike" kern="1200">
                <a:solidFill>
                  <a:schemeClr val="tx1"/>
                </a:solidFill>
                <a:effectLst/>
                <a:latin typeface="+mn-lt"/>
                <a:ea typeface="+mn-ea"/>
                <a:cs typeface="+mn-cs"/>
              </a:rPr>
              <a:t>ペロブスカイト構造結晶の</a:t>
            </a:r>
            <a:r>
              <a:rPr kumimoji="1" lang="en-US" sz="1495" b="0" i="0" u="none" strike="noStrike" kern="1200" dirty="0">
                <a:solidFill>
                  <a:schemeClr val="tx1"/>
                </a:solidFill>
                <a:effectLst/>
                <a:latin typeface="+mn-lt"/>
                <a:ea typeface="+mn-ea"/>
                <a:cs typeface="+mn-cs"/>
              </a:rPr>
              <a:t>X</a:t>
            </a:r>
            <a:r>
              <a:rPr kumimoji="1" lang="ja-JP" altLang="en-US" sz="1495" b="0" i="0" u="none" strike="noStrike" kern="1200">
                <a:solidFill>
                  <a:schemeClr val="tx1"/>
                </a:solidFill>
                <a:effectLst/>
                <a:latin typeface="+mn-lt"/>
                <a:ea typeface="+mn-ea"/>
                <a:cs typeface="+mn-cs"/>
              </a:rPr>
              <a:t>線</a:t>
            </a:r>
            <a:r>
              <a:rPr kumimoji="1" lang="en-US" sz="1495" b="0" i="0" u="none" strike="noStrike" kern="1200" dirty="0">
                <a:solidFill>
                  <a:schemeClr val="tx1"/>
                </a:solidFill>
                <a:effectLst/>
                <a:latin typeface="+mn-lt"/>
                <a:ea typeface="+mn-ea"/>
                <a:cs typeface="+mn-cs"/>
              </a:rPr>
              <a:t>Ti K</a:t>
            </a:r>
            <a:r>
              <a:rPr kumimoji="1" lang="ja-JP" altLang="en-US" sz="1495" b="0" i="0" u="none" strike="noStrike" kern="1200">
                <a:solidFill>
                  <a:schemeClr val="tx1"/>
                </a:solidFill>
                <a:effectLst/>
                <a:latin typeface="+mn-lt"/>
                <a:ea typeface="+mn-ea"/>
                <a:cs typeface="+mn-cs"/>
              </a:rPr>
              <a:t>吸収スペクトルにおける**プレエッジ微細構造（</a:t>
            </a:r>
            <a:r>
              <a:rPr kumimoji="1" lang="en-US" sz="1495" b="0" i="0" u="none" strike="noStrike" kern="1200" dirty="0">
                <a:solidFill>
                  <a:schemeClr val="tx1"/>
                </a:solidFill>
                <a:effectLst/>
                <a:latin typeface="+mn-lt"/>
                <a:ea typeface="+mn-ea"/>
                <a:cs typeface="+mn-cs"/>
              </a:rPr>
              <a:t>PEFS）**</a:t>
            </a:r>
            <a:r>
              <a:rPr kumimoji="1" lang="ja-JP" altLang="en-US" sz="1495" b="0" i="0" u="none" strike="noStrike" kern="1200">
                <a:solidFill>
                  <a:schemeClr val="tx1"/>
                </a:solidFill>
                <a:effectLst/>
                <a:latin typeface="+mn-lt"/>
                <a:ea typeface="+mn-ea"/>
                <a:cs typeface="+mn-cs"/>
              </a:rPr>
              <a:t>について、完全な解釈を提案する。本解釈は、修正版のフル多重散乱法を用いた多数の計算結果に基づいており、この方法により</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遷移金属酸化物に対する理論スペクトルが実験と良い一致を示すことが確認されている。</a:t>
            </a:r>
          </a:p>
          <a:p>
            <a:r>
              <a:rPr kumimoji="1" lang="ja-JP" altLang="en-US" sz="1495" b="0" i="0" u="none" strike="noStrike" kern="1200">
                <a:solidFill>
                  <a:schemeClr val="tx1"/>
                </a:solidFill>
                <a:effectLst/>
                <a:latin typeface="+mn-lt"/>
                <a:ea typeface="+mn-ea"/>
                <a:cs typeface="+mn-cs"/>
              </a:rPr>
              <a:t>特に、</a:t>
            </a:r>
            <a:r>
              <a:rPr kumimoji="1" lang="ja-JP" altLang="en-US" sz="1495" b="1" i="0" u="none" strike="noStrike" kern="1200">
                <a:solidFill>
                  <a:schemeClr val="tx1"/>
                </a:solidFill>
                <a:effectLst/>
                <a:latin typeface="+mn-lt"/>
                <a:ea typeface="+mn-ea"/>
                <a:cs typeface="+mn-cs"/>
              </a:rPr>
              <a:t>中央のピーク</a:t>
            </a:r>
            <a:r>
              <a:rPr kumimoji="1" lang="en-US" sz="1495" b="1"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p–d</a:t>
            </a:r>
            <a:r>
              <a:rPr kumimoji="1" lang="ja-JP" altLang="en-US" sz="1495" b="0" i="0" u="none" strike="noStrike" kern="1200">
                <a:solidFill>
                  <a:schemeClr val="tx1"/>
                </a:solidFill>
                <a:effectLst/>
                <a:latin typeface="+mn-lt"/>
                <a:ea typeface="+mn-ea"/>
                <a:cs typeface="+mn-cs"/>
              </a:rPr>
              <a:t>混成効果によって生じ、その強度の大きさはペロブスカイト結晶の</a:t>
            </a:r>
            <a:r>
              <a:rPr kumimoji="1" lang="ja-JP" altLang="en-US" sz="1495" b="1" i="0" u="none" strike="noStrike" kern="1200">
                <a:solidFill>
                  <a:schemeClr val="tx1"/>
                </a:solidFill>
                <a:effectLst/>
                <a:latin typeface="+mn-lt"/>
                <a:ea typeface="+mn-ea"/>
                <a:cs typeface="+mn-cs"/>
              </a:rPr>
              <a:t>強誘電性の分光学的指標</a:t>
            </a:r>
            <a:r>
              <a:rPr kumimoji="1" lang="ja-JP" altLang="en-US" sz="1495" b="0" i="0" u="none" strike="noStrike" kern="1200">
                <a:solidFill>
                  <a:schemeClr val="tx1"/>
                </a:solidFill>
                <a:effectLst/>
                <a:latin typeface="+mn-lt"/>
                <a:ea typeface="+mn-ea"/>
                <a:cs typeface="+mn-cs"/>
              </a:rPr>
              <a:t>と考えられる。そして重要なのは、</a:t>
            </a:r>
            <a:r>
              <a:rPr kumimoji="1" lang="ja-JP" altLang="en-US" sz="1495" b="1" i="0" u="none" strike="noStrike" kern="1200">
                <a:solidFill>
                  <a:schemeClr val="tx1"/>
                </a:solidFill>
                <a:effectLst/>
                <a:latin typeface="+mn-lt"/>
                <a:ea typeface="+mn-ea"/>
                <a:cs typeface="+mn-cs"/>
              </a:rPr>
              <a:t>ピーク</a:t>
            </a:r>
            <a:r>
              <a:rPr kumimoji="1" lang="en-US" sz="1495" b="1" i="0" u="none" strike="noStrike" kern="1200" dirty="0">
                <a:solidFill>
                  <a:schemeClr val="tx1"/>
                </a:solidFill>
                <a:effectLst/>
                <a:latin typeface="+mn-lt"/>
                <a:ea typeface="+mn-ea"/>
                <a:cs typeface="+mn-cs"/>
              </a:rPr>
              <a:t>B</a:t>
            </a:r>
            <a:r>
              <a:rPr kumimoji="1" lang="ja-JP" altLang="en-US" sz="1495" b="1" i="0" u="none" strike="noStrike" kern="1200">
                <a:solidFill>
                  <a:schemeClr val="tx1"/>
                </a:solidFill>
                <a:effectLst/>
                <a:latin typeface="+mn-lt"/>
                <a:ea typeface="+mn-ea"/>
                <a:cs typeface="+mn-cs"/>
              </a:rPr>
              <a:t>の面積が格子定数と</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原子の変位量（配位多面体の瞬間的な中心からの平均二乗変位）で直接的に表される</a:t>
            </a:r>
            <a:r>
              <a:rPr kumimoji="1" lang="ja-JP" altLang="en-US" sz="1495" b="0" i="0" u="none" strike="noStrike" kern="1200">
                <a:solidFill>
                  <a:schemeClr val="tx1"/>
                </a:solidFill>
                <a:effectLst/>
                <a:latin typeface="+mn-lt"/>
                <a:ea typeface="+mn-ea"/>
                <a:cs typeface="+mn-cs"/>
              </a:rPr>
              <a:t>という点である。すなわち、</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原子のわずかな変位が、分光学的に強誘電性の有無を決定する主要因</a:t>
            </a:r>
            <a:r>
              <a:rPr kumimoji="1" lang="ja-JP" altLang="en-US" sz="1495" b="0" i="0" u="none" strike="noStrike" kern="1200">
                <a:solidFill>
                  <a:schemeClr val="tx1"/>
                </a:solidFill>
                <a:effectLst/>
                <a:latin typeface="+mn-lt"/>
                <a:ea typeface="+mn-ea"/>
                <a:cs typeface="+mn-cs"/>
              </a:rPr>
              <a:t>となる。熱振動で平均化されたピーク</a:t>
            </a:r>
            <a:r>
              <a:rPr kumimoji="1" lang="en-US" sz="1495" b="0"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の面積は、三体原子分布関数によって決まる。</a:t>
            </a:r>
          </a:p>
          <a:p>
            <a:r>
              <a:rPr kumimoji="1" lang="ja-JP" altLang="en-US" sz="1495" b="0" i="0" u="none" strike="noStrike" kern="1200">
                <a:solidFill>
                  <a:schemeClr val="tx1"/>
                </a:solidFill>
                <a:effectLst/>
                <a:latin typeface="+mn-lt"/>
                <a:ea typeface="+mn-ea"/>
                <a:cs typeface="+mn-cs"/>
              </a:rPr>
              <a:t>一方、</a:t>
            </a:r>
            <a:r>
              <a:rPr kumimoji="1" lang="ja-JP" altLang="en-US" sz="1495" b="1" i="0" u="none" strike="noStrike" kern="1200">
                <a:solidFill>
                  <a:schemeClr val="tx1"/>
                </a:solidFill>
                <a:effectLst/>
                <a:latin typeface="+mn-lt"/>
                <a:ea typeface="+mn-ea"/>
                <a:cs typeface="+mn-cs"/>
              </a:rPr>
              <a:t>長波長側のピーク</a:t>
            </a:r>
            <a:r>
              <a:rPr kumimoji="1" lang="en-US" sz="1495" b="1" i="0" u="none" strike="noStrike" kern="1200" dirty="0">
                <a:solidFill>
                  <a:schemeClr val="tx1"/>
                </a:solidFill>
                <a:effectLst/>
                <a:latin typeface="+mn-lt"/>
                <a:ea typeface="+mn-ea"/>
                <a:cs typeface="+mn-cs"/>
              </a:rPr>
              <a:t>A</a:t>
            </a:r>
            <a:r>
              <a:rPr kumimoji="1" lang="ja-JP" altLang="en-US" sz="1495" b="0" i="0" u="none" strike="noStrike" kern="1200">
                <a:solidFill>
                  <a:schemeClr val="tx1"/>
                </a:solidFill>
                <a:effectLst/>
                <a:latin typeface="+mn-lt"/>
                <a:ea typeface="+mn-ea"/>
                <a:cs typeface="+mn-cs"/>
              </a:rPr>
              <a:t>は主に四重極遷移に由来し、</a:t>
            </a:r>
            <a:r>
              <a:rPr kumimoji="1" lang="ja-JP" altLang="en-US" sz="1495" b="1" i="0" u="none" strike="noStrike" kern="1200">
                <a:solidFill>
                  <a:schemeClr val="tx1"/>
                </a:solidFill>
                <a:effectLst/>
                <a:latin typeface="+mn-lt"/>
                <a:ea typeface="+mn-ea"/>
                <a:cs typeface="+mn-cs"/>
              </a:rPr>
              <a:t>短波長側のピーク</a:t>
            </a:r>
            <a:r>
              <a:rPr kumimoji="1" lang="en-US" sz="1495" b="1" i="0" u="none" strike="noStrike" kern="1200" dirty="0">
                <a:solidFill>
                  <a:schemeClr val="tx1"/>
                </a:solidFill>
                <a:effectLst/>
                <a:latin typeface="+mn-lt"/>
                <a:ea typeface="+mn-ea"/>
                <a:cs typeface="+mn-cs"/>
              </a:rPr>
              <a:t>C</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Ti 1s</a:t>
            </a:r>
            <a:r>
              <a:rPr kumimoji="1" lang="ja-JP" altLang="en-US" sz="1495" b="0" i="0" u="none" strike="noStrike" kern="1200">
                <a:solidFill>
                  <a:schemeClr val="tx1"/>
                </a:solidFill>
                <a:effectLst/>
                <a:latin typeface="+mn-lt"/>
                <a:ea typeface="+mn-ea"/>
                <a:cs typeface="+mn-cs"/>
              </a:rPr>
              <a:t>電子が隣接する遷移金属原子の空の</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状態へ遷移することに由来する。また、短波長側に追加ピークが現れる場合があり、これは</a:t>
            </a:r>
            <a:r>
              <a:rPr kumimoji="1" lang="en-US" sz="1495" b="0" i="0" u="none" strike="noStrike" kern="1200" dirty="0">
                <a:solidFill>
                  <a:schemeClr val="tx1"/>
                </a:solidFill>
                <a:effectLst/>
                <a:latin typeface="+mn-lt"/>
                <a:ea typeface="+mn-ea"/>
                <a:cs typeface="+mn-cs"/>
              </a:rPr>
              <a:t>Zr</a:t>
            </a:r>
            <a:r>
              <a:rPr kumimoji="1" lang="ja-JP" altLang="en-US" sz="1495" b="0" i="0" u="none" strike="noStrike" kern="1200">
                <a:solidFill>
                  <a:schemeClr val="tx1"/>
                </a:solidFill>
                <a:effectLst/>
                <a:latin typeface="+mn-lt"/>
                <a:ea typeface="+mn-ea"/>
                <a:cs typeface="+mn-cs"/>
              </a:rPr>
              <a:t>のような</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原子が</a:t>
            </a:r>
            <a:r>
              <a:rPr kumimoji="1" lang="en-US" sz="1495" b="0" i="0" u="none" strike="noStrike" kern="1200" dirty="0">
                <a:solidFill>
                  <a:schemeClr val="tx1"/>
                </a:solidFill>
                <a:effectLst/>
                <a:latin typeface="+mn-lt"/>
                <a:ea typeface="+mn-ea"/>
                <a:cs typeface="+mn-cs"/>
              </a:rPr>
              <a:t>Ti</a:t>
            </a:r>
            <a:r>
              <a:rPr kumimoji="1" lang="ja-JP" altLang="en-US" sz="1495" b="0" i="0" u="none" strike="noStrike" kern="1200">
                <a:solidFill>
                  <a:schemeClr val="tx1"/>
                </a:solidFill>
                <a:effectLst/>
                <a:latin typeface="+mn-lt"/>
                <a:ea typeface="+mn-ea"/>
                <a:cs typeface="+mn-cs"/>
              </a:rPr>
              <a:t>原子の周囲の酸素八面体に存在する場合に対応し、その面積は近傍</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原子数で決まる。</a:t>
            </a:r>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DyScO3: </a:t>
            </a:r>
            <a:r>
              <a:rPr kumimoji="1" lang="ja-JP" altLang="en-US"/>
              <a:t>スカンジウム酸ジスプロシウム</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BO3</a:t>
            </a:r>
            <a:r>
              <a:rPr kumimoji="1" lang="ja-JP" altLang="en-US"/>
              <a:t>型のペロブスカイト構造と呼ばれる対称性の高い構造をとる。</a:t>
            </a:r>
            <a:endParaRPr kumimoji="1" lang="en-US" altLang="ja-JP" dirty="0"/>
          </a:p>
          <a:p>
            <a:endParaRPr kumimoji="1" lang="en-US" altLang="ja-JP" dirty="0"/>
          </a:p>
          <a:p>
            <a:endParaRPr kumimoji="1" lang="en-US" altLang="ja-JP" dirty="0"/>
          </a:p>
          <a:p>
            <a:endParaRPr kumimoji="1" lang="en-US" altLang="ja-JP" dirty="0"/>
          </a:p>
          <a:p>
            <a:r>
              <a:rPr kumimoji="1" lang="ja-JP" altLang="en-US"/>
              <a:t>タイトル、６０</a:t>
            </a:r>
            <a:endParaRPr kumimoji="1" lang="en-US" altLang="ja-JP" dirty="0"/>
          </a:p>
          <a:p>
            <a:r>
              <a:rPr kumimoji="1" lang="ja-JP" altLang="en-US"/>
              <a:t>化学</a:t>
            </a:r>
            <a:endParaRPr kumimoji="1" lang="en-US" altLang="ja-JP" dirty="0"/>
          </a:p>
          <a:p>
            <a:r>
              <a:rPr kumimoji="1" lang="ja-JP" altLang="en-US"/>
              <a:t>仮数、</a:t>
            </a:r>
            <a:endParaRPr kumimoji="1" lang="en-GB" altLang="ja-JP" dirty="0"/>
          </a:p>
          <a:p>
            <a:endParaRPr kumimoji="1" lang="en-GB" altLang="ja-JP" dirty="0"/>
          </a:p>
          <a:p>
            <a:r>
              <a:rPr kumimoji="1" lang="en-GB" altLang="ja-JP" dirty="0"/>
              <a:t>polar discontinuity</a:t>
            </a:r>
          </a:p>
          <a:p>
            <a:r>
              <a:rPr kumimoji="1" lang="en-GB" altLang="ja-JP" dirty="0"/>
              <a:t>alternately charged planes [LaO]+and[AlO2]−</a:t>
            </a:r>
          </a:p>
          <a:p>
            <a:r>
              <a:rPr kumimoji="1" lang="en-GB" altLang="ja-JP" dirty="0"/>
              <a:t>AttheTiO2/LaO-terminated LAO/STO interface,therefore, each interfacial La transfers half of an electron intothe neighboring and formally neutral TiO2layer that decreasesthe oxidation state of interfacial Ti</a:t>
            </a:r>
          </a:p>
          <a:p>
            <a:r>
              <a:rPr kumimoji="1" lang="en-GB" altLang="ja-JP" dirty="0"/>
              <a:t>All epitaxially grown perovskite heterostructures containintrinsic oxygen vacancies and substitutional cations near theinterfaces [14,15]. Interfacial defects may induce additionalcharged carriers</a:t>
            </a:r>
          </a:p>
          <a:p>
            <a:endParaRPr kumimoji="1" lang="en-GB" altLang="ja-JP" dirty="0"/>
          </a:p>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a:extLst>
              <a:ext uri="{FF2B5EF4-FFF2-40B4-BE49-F238E27FC236}">
                <a16:creationId xmlns:a16="http://schemas.microsoft.com/office/drawing/2014/main" id="{F36F1EE6-7D0E-F426-CCA0-C4E2A64718C4}"/>
              </a:ext>
            </a:extLst>
          </p:cNvPr>
          <p:cNvSpPr>
            <a:spLocks noGrp="1"/>
          </p:cNvSpPr>
          <p:nvPr>
            <p:ph type="sldNum" sz="quarter" idx="5"/>
          </p:nvPr>
        </p:nvSpPr>
        <p:spPr/>
        <p:txBody>
          <a:bodyPr/>
          <a:lstStyle/>
          <a:p>
            <a:fld id="{0C240940-EA32-4491-ACB9-A747F9F7CBC8}" type="slidenum">
              <a:rPr kumimoji="1" lang="ja-JP" altLang="en-US" smtClean="0"/>
              <a:t>4</a:t>
            </a:fld>
            <a:endParaRPr kumimoji="1" lang="ja-JP" altLang="en-US"/>
          </a:p>
        </p:txBody>
      </p:sp>
    </p:spTree>
    <p:extLst>
      <p:ext uri="{BB962C8B-B14F-4D97-AF65-F5344CB8AC3E}">
        <p14:creationId xmlns:p14="http://schemas.microsoft.com/office/powerpoint/2010/main" val="123721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ED6F1-A1BF-298A-F01E-96B21DD41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E8040-855C-4059-347F-D8772BB68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EBB14-930B-8C95-174E-7FABC704D9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F368F-6959-CDAC-6661-045D5311C342}"/>
              </a:ext>
            </a:extLst>
          </p:cNvPr>
          <p:cNvSpPr>
            <a:spLocks noGrp="1"/>
          </p:cNvSpPr>
          <p:nvPr>
            <p:ph type="sldNum" sz="quarter" idx="5"/>
          </p:nvPr>
        </p:nvSpPr>
        <p:spPr/>
        <p:txBody>
          <a:bodyPr/>
          <a:lstStyle/>
          <a:p>
            <a:fld id="{0C240940-EA32-4491-ACB9-A747F9F7CBC8}" type="slidenum">
              <a:rPr kumimoji="1" lang="ja-JP" altLang="en-US" smtClean="0"/>
              <a:t>6</a:t>
            </a:fld>
            <a:endParaRPr kumimoji="1" lang="ja-JP" altLang="en-US"/>
          </a:p>
        </p:txBody>
      </p:sp>
    </p:spTree>
    <p:extLst>
      <p:ext uri="{BB962C8B-B14F-4D97-AF65-F5344CB8AC3E}">
        <p14:creationId xmlns:p14="http://schemas.microsoft.com/office/powerpoint/2010/main" val="379104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0C230-4A63-66CC-7D67-C88D7F82A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79C8B-E012-FA07-727D-BB66762C7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46D85-00B5-A9B2-42C1-D4782DE7B6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C08296-5243-AFD7-2A86-60189ADA7A80}"/>
              </a:ext>
            </a:extLst>
          </p:cNvPr>
          <p:cNvSpPr>
            <a:spLocks noGrp="1"/>
          </p:cNvSpPr>
          <p:nvPr>
            <p:ph type="sldNum" sz="quarter" idx="5"/>
          </p:nvPr>
        </p:nvSpPr>
        <p:spPr/>
        <p:txBody>
          <a:bodyPr/>
          <a:lstStyle/>
          <a:p>
            <a:fld id="{0C240940-EA32-4491-ACB9-A747F9F7CBC8}" type="slidenum">
              <a:rPr kumimoji="1" lang="ja-JP" altLang="en-US" smtClean="0"/>
              <a:t>7</a:t>
            </a:fld>
            <a:endParaRPr kumimoji="1" lang="ja-JP" altLang="en-US"/>
          </a:p>
        </p:txBody>
      </p:sp>
    </p:spTree>
    <p:extLst>
      <p:ext uri="{BB962C8B-B14F-4D97-AF65-F5344CB8AC3E}">
        <p14:creationId xmlns:p14="http://schemas.microsoft.com/office/powerpoint/2010/main" val="341397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 where every Mo atom in the bottom layer is just below S atom in the top layer and vice versa.</a:t>
            </a:r>
          </a:p>
          <a:p>
            <a:r>
              <a:rPr lang="en-US" dirty="0"/>
              <a:t>If we see the stacking from the z-direction, two layers are completely overlapped.</a:t>
            </a:r>
          </a:p>
          <a:p>
            <a:endParaRPr lang="en-US" dirty="0"/>
          </a:p>
          <a:p>
            <a:r>
              <a:rPr lang="en-US" dirty="0"/>
              <a:t>In AB stacking, every Mo atom in the bottom layer is just below S atom in the top layer but S atom is in just the center of a hexagonal in the top layer.</a:t>
            </a:r>
          </a:p>
          <a:p>
            <a:endParaRPr lang="en-US" dirty="0"/>
          </a:p>
          <a:p>
            <a:r>
              <a:rPr lang="en-US" dirty="0"/>
              <a:t>In AB’ stacking, every Mo atom in top and bottom layers are aligned but S atom is in the center of the hexagonal in the top.</a:t>
            </a:r>
          </a:p>
        </p:txBody>
      </p:sp>
      <p:sp>
        <p:nvSpPr>
          <p:cNvPr id="4" name="Slide Number Placeholder 3"/>
          <p:cNvSpPr>
            <a:spLocks noGrp="1"/>
          </p:cNvSpPr>
          <p:nvPr>
            <p:ph type="sldNum" sz="quarter" idx="5"/>
          </p:nvPr>
        </p:nvSpPr>
        <p:spPr/>
        <p:txBody>
          <a:bodyPr/>
          <a:lstStyle/>
          <a:p>
            <a:fld id="{628B2588-21E6-F342-8820-D55CD85521A0}" type="slidenum">
              <a:rPr lang="en-US" smtClean="0"/>
              <a:t>10</a:t>
            </a:fld>
            <a:endParaRPr lang="en-US"/>
          </a:p>
        </p:txBody>
      </p:sp>
    </p:spTree>
    <p:extLst>
      <p:ext uri="{BB962C8B-B14F-4D97-AF65-F5344CB8AC3E}">
        <p14:creationId xmlns:p14="http://schemas.microsoft.com/office/powerpoint/2010/main" val="45920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14AB-18DB-EFAA-7F10-121A0AC4D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83222-5CEF-8650-A0F1-33F5189A9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948C8-9B2C-4698-9C18-490B0E81499C}"/>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D5D82AF0-95BB-72BF-DB7F-6CB14CD4D2C8}"/>
              </a:ext>
            </a:extLst>
          </p:cNvPr>
          <p:cNvSpPr>
            <a:spLocks noGrp="1"/>
          </p:cNvSpPr>
          <p:nvPr>
            <p:ph type="sldNum" sz="quarter" idx="5"/>
          </p:nvPr>
        </p:nvSpPr>
        <p:spPr/>
        <p:txBody>
          <a:bodyPr/>
          <a:lstStyle/>
          <a:p>
            <a:fld id="{628B2588-21E6-F342-8820-D55CD85521A0}" type="slidenum">
              <a:rPr lang="en-US" smtClean="0"/>
              <a:t>13</a:t>
            </a:fld>
            <a:endParaRPr lang="en-US"/>
          </a:p>
        </p:txBody>
      </p:sp>
    </p:spTree>
    <p:extLst>
      <p:ext uri="{BB962C8B-B14F-4D97-AF65-F5344CB8AC3E}">
        <p14:creationId xmlns:p14="http://schemas.microsoft.com/office/powerpoint/2010/main" val="3145175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C6B2-6E8F-DE4F-3EC2-1C8A3AF6B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EB081-1C60-A746-B736-7AEB0389A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071FF-348B-F8EE-766A-BF33A356E36E}"/>
              </a:ext>
            </a:extLst>
          </p:cNvPr>
          <p:cNvSpPr>
            <a:spLocks noGrp="1"/>
          </p:cNvSpPr>
          <p:nvPr>
            <p:ph type="body" idx="1"/>
          </p:nvPr>
        </p:nvSpPr>
        <p:spPr/>
        <p:txBody>
          <a:bodyPr/>
          <a:lstStyle/>
          <a:p>
            <a:r>
              <a:rPr lang="en-US" dirty="0"/>
              <a:t>Height: 5.49</a:t>
            </a:r>
            <a:br>
              <a:rPr lang="en-US" dirty="0"/>
            </a:br>
            <a:r>
              <a:rPr lang="en-US" dirty="0"/>
              <a:t>Width: 5.11</a:t>
            </a:r>
          </a:p>
        </p:txBody>
      </p:sp>
      <p:sp>
        <p:nvSpPr>
          <p:cNvPr id="4" name="Slide Number Placeholder 3">
            <a:extLst>
              <a:ext uri="{FF2B5EF4-FFF2-40B4-BE49-F238E27FC236}">
                <a16:creationId xmlns:a16="http://schemas.microsoft.com/office/drawing/2014/main" id="{569C7547-7DBA-BCD8-3200-0B4C1B436900}"/>
              </a:ext>
            </a:extLst>
          </p:cNvPr>
          <p:cNvSpPr>
            <a:spLocks noGrp="1"/>
          </p:cNvSpPr>
          <p:nvPr>
            <p:ph type="sldNum" sz="quarter" idx="5"/>
          </p:nvPr>
        </p:nvSpPr>
        <p:spPr/>
        <p:txBody>
          <a:bodyPr/>
          <a:lstStyle/>
          <a:p>
            <a:fld id="{628B2588-21E6-F342-8820-D55CD85521A0}" type="slidenum">
              <a:rPr lang="en-US" smtClean="0"/>
              <a:t>14</a:t>
            </a:fld>
            <a:endParaRPr lang="en-US"/>
          </a:p>
        </p:txBody>
      </p:sp>
    </p:spTree>
    <p:extLst>
      <p:ext uri="{BB962C8B-B14F-4D97-AF65-F5344CB8AC3E}">
        <p14:creationId xmlns:p14="http://schemas.microsoft.com/office/powerpoint/2010/main" val="264967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4517-8E6F-3701-31D9-CA9AE2ED4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75FB3C-74DE-A35D-8422-6609025FB1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1830E4-A625-940D-9DB0-C3EA77B2BA97}"/>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BD315B13-D3C1-94B0-5689-77FEBCED2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E89C3-90FE-45F3-BA98-27D9ABE51964}"/>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3231482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A0F5-7B66-5E7C-4A6E-663CBDA10A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487D9-318F-C2A1-E246-DC9492CC74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752AD-A1D6-13D0-0A6D-6E6616875077}"/>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00AA9DC4-0BE2-31D6-58A7-A1AD4A14A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8B2A1-606F-2643-6999-D95354A2A01C}"/>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3484343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CEA9EC-1BA1-B038-88C5-293AAE4FF5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C7683-748D-735D-20FD-BA3F72CD19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FB7B8-7E2A-037D-73B4-17421B371C0D}"/>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CCE5B60C-8D91-F5C4-3A5B-880489E8F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5A8DA-62CC-992D-760A-5A974A09765D}"/>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2132838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bg>
      <p:bgRef idx="1001">
        <a:schemeClr val="bg1"/>
      </p:bgRef>
    </p:bg>
    <p:spTree>
      <p:nvGrpSpPr>
        <p:cNvPr id="1" name=""/>
        <p:cNvGrpSpPr/>
        <p:nvPr/>
      </p:nvGrpSpPr>
      <p:grpSpPr>
        <a:xfrm>
          <a:off x="0" y="0"/>
          <a:ext cx="0" cy="0"/>
          <a:chOff x="0" y="0"/>
          <a:chExt cx="0" cy="0"/>
        </a:xfrm>
      </p:grpSpPr>
      <p:sp>
        <p:nvSpPr>
          <p:cNvPr id="17" name="正方形/長方形 16"/>
          <p:cNvSpPr/>
          <p:nvPr userDrawn="1"/>
        </p:nvSpPr>
        <p:spPr>
          <a:xfrm>
            <a:off x="-9896" y="-11989"/>
            <a:ext cx="12192000" cy="678464"/>
          </a:xfrm>
          <a:prstGeom prst="rect">
            <a:avLst/>
          </a:prstGeom>
          <a:solidFill>
            <a:schemeClr val="accent1">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cxnSp>
        <p:nvCxnSpPr>
          <p:cNvPr id="16" name="直線コネクタ 15"/>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461724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611A-A486-E454-D041-6D6C0A1EF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BBA04-32D0-DA6C-6907-94554A2E2B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92C88-DE2A-4699-FA2D-3E673079E9E7}"/>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CBA52DF9-0194-D062-A173-E2571DC69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7AD04-0394-80C0-1146-C15DE73019B9}"/>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3873578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3D78-F425-F7FD-5C87-F92D79FA3D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DB3C9E-07F0-0BF6-5FAB-9E00E63545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243ED8-2473-D300-42D9-B67FB8E382EC}"/>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C339FFF3-FF39-6EC4-446B-39259363A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E8B0C-86D5-D961-9BD2-ABE23C543501}"/>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1843040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7531-348E-1AF3-F608-70D884AA5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C2152-3EC3-30F9-F757-09CC637BA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297777-1764-CE0D-A3D1-D931098C5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BE398B-917A-1F1D-938D-7431F04115A8}"/>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6" name="Footer Placeholder 5">
            <a:extLst>
              <a:ext uri="{FF2B5EF4-FFF2-40B4-BE49-F238E27FC236}">
                <a16:creationId xmlns:a16="http://schemas.microsoft.com/office/drawing/2014/main" id="{6596A541-539F-9D43-BC98-C23F8565F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5A3A2-8880-836A-3E7F-0B9ABD957316}"/>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56019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742A-93A5-6671-11E5-ECB6AC1F1B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42B60B-E67E-275E-47EA-A067D5F9F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CB2BE-4777-752A-A5F4-DA7CC91E00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60D8C2-35FB-6253-03CE-D400FE4CE3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3697A-8E96-12A4-BFEB-43D0CD3D7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A526A0-BD23-70E0-FCD1-4A1C31507606}"/>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8" name="Footer Placeholder 7">
            <a:extLst>
              <a:ext uri="{FF2B5EF4-FFF2-40B4-BE49-F238E27FC236}">
                <a16:creationId xmlns:a16="http://schemas.microsoft.com/office/drawing/2014/main" id="{EBFD5849-7CF1-7C28-2CAA-9DC0890446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97AF6-AD95-707F-0FE8-54FF6EFED85B}"/>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67507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86D8-D3C8-9F91-CA3B-2699B38C21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EA4888-160B-F3DF-E290-AC47B85B0B12}"/>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4" name="Footer Placeholder 3">
            <a:extLst>
              <a:ext uri="{FF2B5EF4-FFF2-40B4-BE49-F238E27FC236}">
                <a16:creationId xmlns:a16="http://schemas.microsoft.com/office/drawing/2014/main" id="{0484939D-EA04-28B2-2CDD-1C8824141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382F7-6267-48EE-7314-D42A4761BDC5}"/>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238142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845AD5-F9FB-2E48-2107-3445970F4B70}"/>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3" name="Footer Placeholder 2">
            <a:extLst>
              <a:ext uri="{FF2B5EF4-FFF2-40B4-BE49-F238E27FC236}">
                <a16:creationId xmlns:a16="http://schemas.microsoft.com/office/drawing/2014/main" id="{EFF8024A-3FE7-B242-5F9D-0FB5E1F656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77968-747C-CEA4-AD4A-33414F771B07}"/>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154581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3849-1FF8-5085-8C51-7EE9F67EA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DA616A-7238-FDBE-9727-0497AF239D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F92131-A7E5-9184-80B3-105EA7AC1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A8F26-DE95-16EA-7B8D-89353DF51FC7}"/>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6" name="Footer Placeholder 5">
            <a:extLst>
              <a:ext uri="{FF2B5EF4-FFF2-40B4-BE49-F238E27FC236}">
                <a16:creationId xmlns:a16="http://schemas.microsoft.com/office/drawing/2014/main" id="{9E5184FD-EC3A-6A84-5072-400D5306C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3E980-AC08-1404-7C7B-051548A12670}"/>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23397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75C7-0A88-4FA3-C3CF-DE527140F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27A226-DD1B-8083-F15E-E1EC10FDE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28A5-6745-1E94-F98B-07019F640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400C3-B358-A88D-B81D-B5125F8CCBB1}"/>
              </a:ext>
            </a:extLst>
          </p:cNvPr>
          <p:cNvSpPr>
            <a:spLocks noGrp="1"/>
          </p:cNvSpPr>
          <p:nvPr>
            <p:ph type="dt" sz="half" idx="10"/>
          </p:nvPr>
        </p:nvSpPr>
        <p:spPr/>
        <p:txBody>
          <a:bodyPr/>
          <a:lstStyle/>
          <a:p>
            <a:fld id="{E9A6CF4C-CFA0-3749-A65E-70B24C9997C8}" type="datetimeFigureOut">
              <a:rPr lang="en-US" smtClean="0"/>
              <a:t>10/2/25</a:t>
            </a:fld>
            <a:endParaRPr lang="en-US"/>
          </a:p>
        </p:txBody>
      </p:sp>
      <p:sp>
        <p:nvSpPr>
          <p:cNvPr id="6" name="Footer Placeholder 5">
            <a:extLst>
              <a:ext uri="{FF2B5EF4-FFF2-40B4-BE49-F238E27FC236}">
                <a16:creationId xmlns:a16="http://schemas.microsoft.com/office/drawing/2014/main" id="{AE068002-055F-CCE2-D0A4-4A85B7B56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EA9527-8E64-56E1-941C-88F993BB7F45}"/>
              </a:ext>
            </a:extLst>
          </p:cNvPr>
          <p:cNvSpPr>
            <a:spLocks noGrp="1"/>
          </p:cNvSpPr>
          <p:nvPr>
            <p:ph type="sldNum" sz="quarter" idx="12"/>
          </p:nvPr>
        </p:nvSpPr>
        <p:spPr/>
        <p:txBody>
          <a:bodyPr/>
          <a:lstStyle/>
          <a:p>
            <a:fld id="{3CEE71D1-D9DA-3D4E-8678-DA72771209E6}" type="slidenum">
              <a:rPr lang="en-US" smtClean="0"/>
              <a:t>‹#›</a:t>
            </a:fld>
            <a:endParaRPr lang="en-US"/>
          </a:p>
        </p:txBody>
      </p:sp>
    </p:spTree>
    <p:extLst>
      <p:ext uri="{BB962C8B-B14F-4D97-AF65-F5344CB8AC3E}">
        <p14:creationId xmlns:p14="http://schemas.microsoft.com/office/powerpoint/2010/main" val="326118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CFFC8-F4A8-7C43-E3BB-F824692473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A69720-5409-E9C7-2F85-A7EA7D57F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4F40-A054-2E5E-3FF4-749AD9543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A6CF4C-CFA0-3749-A65E-70B24C9997C8}" type="datetimeFigureOut">
              <a:rPr lang="en-US" smtClean="0"/>
              <a:t>10/2/25</a:t>
            </a:fld>
            <a:endParaRPr lang="en-US"/>
          </a:p>
        </p:txBody>
      </p:sp>
      <p:sp>
        <p:nvSpPr>
          <p:cNvPr id="5" name="Footer Placeholder 4">
            <a:extLst>
              <a:ext uri="{FF2B5EF4-FFF2-40B4-BE49-F238E27FC236}">
                <a16:creationId xmlns:a16="http://schemas.microsoft.com/office/drawing/2014/main" id="{0190A329-D6F8-DC89-AAD5-E51410AD7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66F5A3-B4B8-9E54-1506-6098C30343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EE71D1-D9DA-3D4E-8678-DA72771209E6}" type="slidenum">
              <a:rPr lang="en-US" smtClean="0"/>
              <a:t>‹#›</a:t>
            </a:fld>
            <a:endParaRPr lang="en-US"/>
          </a:p>
        </p:txBody>
      </p:sp>
    </p:spTree>
    <p:extLst>
      <p:ext uri="{BB962C8B-B14F-4D97-AF65-F5344CB8AC3E}">
        <p14:creationId xmlns:p14="http://schemas.microsoft.com/office/powerpoint/2010/main" val="2542599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43.png"/><Relationship Id="rId2" Type="http://schemas.openxmlformats.org/officeDocument/2006/relationships/notesSlide" Target="../notesSlides/notesSlide9.xml"/><Relationship Id="rId16"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7.png"/><Relationship Id="rId5" Type="http://schemas.openxmlformats.org/officeDocument/2006/relationships/image" Target="../media/image38.png"/><Relationship Id="rId15"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2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27.png"/><Relationship Id="rId5" Type="http://schemas.openxmlformats.org/officeDocument/2006/relationships/image" Target="../media/image48.png"/><Relationship Id="rId15" Type="http://schemas.openxmlformats.org/officeDocument/2006/relationships/image" Target="../media/image51.png"/><Relationship Id="rId10" Type="http://schemas.openxmlformats.org/officeDocument/2006/relationships/image" Target="../media/image26.png"/><Relationship Id="rId19" Type="http://schemas.openxmlformats.org/officeDocument/2006/relationships/image" Target="../media/image55.png"/><Relationship Id="rId4" Type="http://schemas.openxmlformats.org/officeDocument/2006/relationships/image" Target="../media/image47.png"/><Relationship Id="rId9" Type="http://schemas.openxmlformats.org/officeDocument/2006/relationships/image" Target="../media/image2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25.png"/><Relationship Id="rId10" Type="http://schemas.openxmlformats.org/officeDocument/2006/relationships/image" Target="../media/image66.png"/><Relationship Id="rId19" Type="http://schemas.openxmlformats.org/officeDocument/2006/relationships/image" Target="../media/image2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12.xml"/><Relationship Id="rId16"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6.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94.png"/><Relationship Id="rId2" Type="http://schemas.openxmlformats.org/officeDocument/2006/relationships/notesSlide" Target="../notesSlides/notesSlide13.xml"/><Relationship Id="rId16"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77.png"/><Relationship Id="rId5" Type="http://schemas.openxmlformats.org/officeDocument/2006/relationships/image" Target="../media/image88.png"/><Relationship Id="rId15" Type="http://schemas.openxmlformats.org/officeDocument/2006/relationships/image" Target="../media/image92.png"/><Relationship Id="rId10" Type="http://schemas.openxmlformats.org/officeDocument/2006/relationships/image" Target="../media/image76.png"/><Relationship Id="rId19" Type="http://schemas.openxmlformats.org/officeDocument/2006/relationships/image" Target="../media/image96.png"/><Relationship Id="rId4" Type="http://schemas.openxmlformats.org/officeDocument/2006/relationships/image" Target="../media/image87.png"/><Relationship Id="rId9" Type="http://schemas.openxmlformats.org/officeDocument/2006/relationships/image" Target="../media/image75.png"/><Relationship Id="rId14"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2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14.xml"/><Relationship Id="rId16"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79.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02.png"/><Relationship Id="rId4" Type="http://schemas.openxmlformats.org/officeDocument/2006/relationships/image" Target="../media/image60.png"/><Relationship Id="rId9" Type="http://schemas.openxmlformats.org/officeDocument/2006/relationships/image" Target="../media/image101.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openxmlformats.org/officeDocument/2006/relationships/image" Target="../media/image37.png"/><Relationship Id="rId7" Type="http://schemas.openxmlformats.org/officeDocument/2006/relationships/image" Target="../media/image104.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111.png"/><Relationship Id="rId1" Type="http://schemas.openxmlformats.org/officeDocument/2006/relationships/slideLayout" Target="../slideLayouts/slideLayout1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79.png"/><Relationship Id="rId15" Type="http://schemas.openxmlformats.org/officeDocument/2006/relationships/image" Target="../media/image110.png"/><Relationship Id="rId10" Type="http://schemas.openxmlformats.org/officeDocument/2006/relationships/image" Target="../media/image107.png"/><Relationship Id="rId4" Type="http://schemas.openxmlformats.org/officeDocument/2006/relationships/image" Target="../media/image70.png"/><Relationship Id="rId9" Type="http://schemas.openxmlformats.org/officeDocument/2006/relationships/image" Target="../media/image106.png"/><Relationship Id="rId14"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3.png"/><Relationship Id="rId2" Type="http://schemas.openxmlformats.org/officeDocument/2006/relationships/notesSlide" Target="../notesSlides/notesSlide16.xml"/><Relationship Id="rId16"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2.png"/><Relationship Id="rId5" Type="http://schemas.openxmlformats.org/officeDocument/2006/relationships/image" Target="../media/image103.png"/><Relationship Id="rId15" Type="http://schemas.openxmlformats.org/officeDocument/2006/relationships/image" Target="../media/image116.png"/><Relationship Id="rId10" Type="http://schemas.openxmlformats.org/officeDocument/2006/relationships/image" Target="../media/image108.png"/><Relationship Id="rId4" Type="http://schemas.openxmlformats.org/officeDocument/2006/relationships/image" Target="../media/image79.png"/><Relationship Id="rId9" Type="http://schemas.openxmlformats.org/officeDocument/2006/relationships/image" Target="../media/image107.png"/><Relationship Id="rId14"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9.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notesSlide" Target="../notesSlides/notesSlide17.xml"/><Relationship Id="rId16" Type="http://schemas.openxmlformats.org/officeDocument/2006/relationships/image" Target="../media/image129.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59.png"/><Relationship Id="rId9" Type="http://schemas.openxmlformats.org/officeDocument/2006/relationships/image" Target="../media/image122.png"/><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36.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18.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69.png"/><Relationship Id="rId9" Type="http://schemas.openxmlformats.org/officeDocument/2006/relationships/image" Target="../media/image134.png"/><Relationship Id="rId1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33.png"/><Relationship Id="rId3" Type="http://schemas.openxmlformats.org/officeDocument/2006/relationships/image" Target="../media/image48.png"/><Relationship Id="rId7" Type="http://schemas.openxmlformats.org/officeDocument/2006/relationships/image" Target="../media/image120.png"/><Relationship Id="rId12" Type="http://schemas.openxmlformats.org/officeDocument/2006/relationships/image" Target="../media/image132.png"/><Relationship Id="rId17" Type="http://schemas.openxmlformats.org/officeDocument/2006/relationships/image" Target="../media/image136.png"/><Relationship Id="rId2" Type="http://schemas.openxmlformats.org/officeDocument/2006/relationships/notesSlide" Target="../notesSlides/notesSlide19.xml"/><Relationship Id="rId16" Type="http://schemas.openxmlformats.org/officeDocument/2006/relationships/image" Target="../media/image13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1.png"/><Relationship Id="rId5" Type="http://schemas.openxmlformats.org/officeDocument/2006/relationships/image" Target="../media/image118.png"/><Relationship Id="rId15" Type="http://schemas.openxmlformats.org/officeDocument/2006/relationships/image" Target="../media/image134.png"/><Relationship Id="rId10" Type="http://schemas.openxmlformats.org/officeDocument/2006/relationships/image" Target="../media/image123.png"/><Relationship Id="rId4" Type="http://schemas.openxmlformats.org/officeDocument/2006/relationships/image" Target="../media/image88.png"/><Relationship Id="rId9" Type="http://schemas.openxmlformats.org/officeDocument/2006/relationships/image" Target="../media/image122.png"/><Relationship Id="rId1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21.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20.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61.png"/><Relationship Id="rId9" Type="http://schemas.openxmlformats.org/officeDocument/2006/relationships/image" Target="../media/image134.png"/><Relationship Id="rId1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38.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21.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71.png"/><Relationship Id="rId9" Type="http://schemas.openxmlformats.org/officeDocument/2006/relationships/image" Target="../media/image134.png"/><Relationship Id="rId14" Type="http://schemas.openxmlformats.org/officeDocument/2006/relationships/image" Target="../media/image120.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49.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22.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89.png"/><Relationship Id="rId9" Type="http://schemas.openxmlformats.org/officeDocument/2006/relationships/image" Target="../media/image134.png"/><Relationship Id="rId1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0.png"/><Relationship Id="rId3" Type="http://schemas.openxmlformats.org/officeDocument/2006/relationships/image" Target="../media/image38.png"/><Relationship Id="rId7" Type="http://schemas.openxmlformats.org/officeDocument/2006/relationships/image" Target="../media/image93.png"/><Relationship Id="rId12"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133.png"/><Relationship Id="rId11" Type="http://schemas.openxmlformats.org/officeDocument/2006/relationships/image" Target="../media/image118.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 Id="rId14" Type="http://schemas.openxmlformats.org/officeDocument/2006/relationships/image" Target="../media/image121.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38.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24.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17.png"/><Relationship Id="rId9" Type="http://schemas.openxmlformats.org/officeDocument/2006/relationships/image" Target="../media/image134.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9.png"/><Relationship Id="rId3" Type="http://schemas.openxmlformats.org/officeDocument/2006/relationships/image" Target="../media/image71.png"/><Relationship Id="rId7" Type="http://schemas.openxmlformats.org/officeDocument/2006/relationships/image" Target="../media/image13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25.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57.png"/><Relationship Id="rId9" Type="http://schemas.openxmlformats.org/officeDocument/2006/relationships/image" Target="../media/image134.png"/><Relationship Id="rId14"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B43A-04BF-D9B5-9DCE-7CE2C95A8947}"/>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65CA1E4-6867-D5EB-EE8B-7BD465042A58}"/>
              </a:ext>
            </a:extLst>
          </p:cNvPr>
          <p:cNvSpPr>
            <a:spLocks noGrp="1"/>
          </p:cNvSpPr>
          <p:nvPr>
            <p:ph idx="1"/>
          </p:nvPr>
        </p:nvSpPr>
        <p:spPr>
          <a:xfrm>
            <a:off x="208454" y="4498250"/>
            <a:ext cx="7286155" cy="449247"/>
          </a:xfrm>
        </p:spPr>
        <p:txBody>
          <a:bodyPr>
            <a:normAutofit fontScale="62500" lnSpcReduction="20000"/>
          </a:bodyPr>
          <a:lstStyle/>
          <a:p>
            <a:r>
              <a:rPr lang="en-GB" altLang="ja-JP" sz="2900" dirty="0">
                <a:latin typeface="Arial" panose="020B0604020202020204" pitchFamily="34" charset="0"/>
                <a:cs typeface="Arial" panose="020B0604020202020204" pitchFamily="34" charset="0"/>
              </a:rPr>
              <a:t>Small</a:t>
            </a:r>
            <a:r>
              <a:rPr lang="en-GB" altLang="ja-JP" sz="2900" baseline="0" dirty="0">
                <a:latin typeface="Arial" panose="020B0604020202020204" pitchFamily="34" charset="0"/>
                <a:cs typeface="Arial" panose="020B0604020202020204" pitchFamily="34" charset="0"/>
              </a:rPr>
              <a:t> structural changes </a:t>
            </a:r>
            <a:r>
              <a:rPr lang="en-GB" altLang="ja-JP" sz="2900" dirty="0">
                <a:latin typeface="Arial" panose="020B0604020202020204" pitchFamily="34" charset="0"/>
                <a:cs typeface="Arial" panose="020B0604020202020204" pitchFamily="34" charset="0"/>
              </a:rPr>
              <a:t>are</a:t>
            </a:r>
            <a:r>
              <a:rPr lang="en-GB" altLang="ja-JP" sz="2900" baseline="0" dirty="0">
                <a:latin typeface="Arial" panose="020B0604020202020204" pitchFamily="34" charset="0"/>
                <a:cs typeface="Arial" panose="020B0604020202020204" pitchFamily="34" charset="0"/>
              </a:rPr>
              <a:t> responsible for essential properties.</a:t>
            </a:r>
            <a:endParaRPr lang="en-GB" altLang="ja-JP" sz="2900" dirty="0">
              <a:latin typeface="Arial" panose="020B0604020202020204" pitchFamily="34" charset="0"/>
              <a:cs typeface="Arial" panose="020B0604020202020204" pitchFamily="34" charset="0"/>
            </a:endParaRPr>
          </a:p>
          <a:p>
            <a:endParaRPr lang="en-GB" altLang="ja-JP" sz="2045" dirty="0"/>
          </a:p>
        </p:txBody>
      </p:sp>
      <p:cxnSp>
        <p:nvCxnSpPr>
          <p:cNvPr id="10" name="Connecteur droit avec flèche 352">
            <a:extLst>
              <a:ext uri="{FF2B5EF4-FFF2-40B4-BE49-F238E27FC236}">
                <a16:creationId xmlns:a16="http://schemas.microsoft.com/office/drawing/2014/main" id="{2F0E1DE6-E944-ABD9-D964-8CE445805A1B}"/>
              </a:ext>
            </a:extLst>
          </p:cNvPr>
          <p:cNvCxnSpPr/>
          <p:nvPr/>
        </p:nvCxnSpPr>
        <p:spPr>
          <a:xfrm>
            <a:off x="1288030" y="3580505"/>
            <a:ext cx="1013980" cy="0"/>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1" name="ZoneTexte 353">
            <a:extLst>
              <a:ext uri="{FF2B5EF4-FFF2-40B4-BE49-F238E27FC236}">
                <a16:creationId xmlns:a16="http://schemas.microsoft.com/office/drawing/2014/main" id="{3361FC90-6196-ECA0-A971-36677634C876}"/>
              </a:ext>
            </a:extLst>
          </p:cNvPr>
          <p:cNvSpPr txBox="1"/>
          <p:nvPr/>
        </p:nvSpPr>
        <p:spPr>
          <a:xfrm>
            <a:off x="1251487" y="3660346"/>
            <a:ext cx="1224248" cy="386131"/>
          </a:xfrm>
          <a:prstGeom prst="rect">
            <a:avLst/>
          </a:prstGeom>
          <a:noFill/>
        </p:spPr>
        <p:txBody>
          <a:bodyPr wrap="square" rtlCol="0">
            <a:spAutoFit/>
          </a:bodyPr>
          <a:lstStyle/>
          <a:p>
            <a:pPr algn="ctr"/>
            <a:r>
              <a:rPr lang="fr-FR" sz="1909" dirty="0">
                <a:latin typeface="Arial" panose="020B0604020202020204" pitchFamily="34" charset="0"/>
                <a:cs typeface="Arial" panose="020B0604020202020204" pitchFamily="34" charset="0"/>
              </a:rPr>
              <a:t>3,905 Å</a:t>
            </a:r>
          </a:p>
        </p:txBody>
      </p:sp>
      <p:sp>
        <p:nvSpPr>
          <p:cNvPr id="310" name="テキスト ボックス 309">
            <a:extLst>
              <a:ext uri="{FF2B5EF4-FFF2-40B4-BE49-F238E27FC236}">
                <a16:creationId xmlns:a16="http://schemas.microsoft.com/office/drawing/2014/main" id="{B5AC8268-659E-BED7-478B-78B2372C65F4}"/>
              </a:ext>
            </a:extLst>
          </p:cNvPr>
          <p:cNvSpPr txBox="1"/>
          <p:nvPr/>
        </p:nvSpPr>
        <p:spPr>
          <a:xfrm>
            <a:off x="1986544" y="86356"/>
            <a:ext cx="8100732"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Perovskite material: Strontium Titanate (SrTiO</a:t>
            </a:r>
            <a:r>
              <a:rPr lang="en-US" altLang="ja-JP" sz="2727" b="1" baseline="-25000" dirty="0">
                <a:latin typeface="Arial" panose="02080604020202020204" pitchFamily="34" charset="0"/>
                <a:cs typeface="Arial" panose="02080604020202020204" pitchFamily="34" charset="0"/>
              </a:rPr>
              <a:t>3</a:t>
            </a:r>
            <a:r>
              <a:rPr lang="en-US" altLang="ja-JP" sz="2727" b="1" dirty="0">
                <a:latin typeface="Arial" panose="02080604020202020204" pitchFamily="34" charset="0"/>
                <a:cs typeface="Arial" panose="02080604020202020204" pitchFamily="34" charset="0"/>
              </a:rPr>
              <a:t>)</a:t>
            </a:r>
          </a:p>
        </p:txBody>
      </p:sp>
      <p:sp>
        <p:nvSpPr>
          <p:cNvPr id="18" name="テキスト ボックス 17">
            <a:extLst>
              <a:ext uri="{FF2B5EF4-FFF2-40B4-BE49-F238E27FC236}">
                <a16:creationId xmlns:a16="http://schemas.microsoft.com/office/drawing/2014/main" id="{B2B34230-C78A-6162-A163-BBF956FD79E3}"/>
              </a:ext>
            </a:extLst>
          </p:cNvPr>
          <p:cNvSpPr txBox="1"/>
          <p:nvPr/>
        </p:nvSpPr>
        <p:spPr>
          <a:xfrm>
            <a:off x="208454" y="4887911"/>
            <a:ext cx="6483361" cy="663130"/>
          </a:xfrm>
          <a:prstGeom prst="rect">
            <a:avLst/>
          </a:prstGeom>
          <a:noFill/>
        </p:spPr>
        <p:txBody>
          <a:bodyPr wrap="square" rtlCol="0">
            <a:spAutoFit/>
          </a:bodyPr>
          <a:lstStyle/>
          <a:p>
            <a:pPr marL="311719" indent="-311719">
              <a:buFont typeface="Arial" panose="020B0604020202020204" pitchFamily="34" charset="0"/>
              <a:buChar char="•"/>
            </a:pPr>
            <a:r>
              <a:rPr lang="en-GB" altLang="ja-JP" dirty="0">
                <a:latin typeface="Arial" panose="020B0604020202020204" pitchFamily="34" charset="0"/>
                <a:cs typeface="Arial" panose="020B0604020202020204" pitchFamily="34" charset="0"/>
              </a:rPr>
              <a:t>To understand and/or control these properties, we need: </a:t>
            </a:r>
          </a:p>
          <a:p>
            <a:r>
              <a:rPr lang="en-GB" altLang="ja-JP" sz="1909" dirty="0">
                <a:latin typeface="Arial" panose="020B0604020202020204" pitchFamily="34" charset="0"/>
                <a:cs typeface="Arial" panose="020B0604020202020204" pitchFamily="34" charset="0"/>
              </a:rPr>
              <a:t>✓ Surface sensitivity</a:t>
            </a:r>
            <a:endParaRPr kumimoji="1" lang="ja-JP" altLang="en-US" sz="1909"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D649B85-65F1-E07B-DEDB-5D8BC83CA829}"/>
              </a:ext>
            </a:extLst>
          </p:cNvPr>
          <p:cNvGrpSpPr/>
          <p:nvPr/>
        </p:nvGrpSpPr>
        <p:grpSpPr>
          <a:xfrm>
            <a:off x="1062569" y="1659979"/>
            <a:ext cx="1760610" cy="1754060"/>
            <a:chOff x="10961629" y="1340851"/>
            <a:chExt cx="2788357" cy="2777984"/>
          </a:xfrm>
        </p:grpSpPr>
        <p:grpSp>
          <p:nvGrpSpPr>
            <p:cNvPr id="315" name="Group 314">
              <a:extLst>
                <a:ext uri="{FF2B5EF4-FFF2-40B4-BE49-F238E27FC236}">
                  <a16:creationId xmlns:a16="http://schemas.microsoft.com/office/drawing/2014/main" id="{623EE0C2-91C9-2942-88F6-003EDBE977E0}"/>
                </a:ext>
              </a:extLst>
            </p:cNvPr>
            <p:cNvGrpSpPr/>
            <p:nvPr/>
          </p:nvGrpSpPr>
          <p:grpSpPr>
            <a:xfrm>
              <a:off x="10961629" y="1340851"/>
              <a:ext cx="2788357" cy="2777984"/>
              <a:chOff x="14834" y="6195"/>
              <a:chExt cx="3871" cy="3889"/>
            </a:xfrm>
          </p:grpSpPr>
          <p:sp>
            <p:nvSpPr>
              <p:cNvPr id="316" name="Ellipse 350">
                <a:extLst>
                  <a:ext uri="{FF2B5EF4-FFF2-40B4-BE49-F238E27FC236}">
                    <a16:creationId xmlns:a16="http://schemas.microsoft.com/office/drawing/2014/main" id="{14512AC8-5051-358A-E68A-DD312CE38F73}"/>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17" name="Connecteur droit 354">
                <a:extLst>
                  <a:ext uri="{FF2B5EF4-FFF2-40B4-BE49-F238E27FC236}">
                    <a16:creationId xmlns:a16="http://schemas.microsoft.com/office/drawing/2014/main" id="{BED50B8C-368B-112C-A2E5-C310205C089F}"/>
                  </a:ext>
                </a:extLst>
              </p:cNvPr>
              <p:cNvCxnSpPr>
                <a:endCxn id="318"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318" name="Ellipse 355">
                <a:extLst>
                  <a:ext uri="{FF2B5EF4-FFF2-40B4-BE49-F238E27FC236}">
                    <a16:creationId xmlns:a16="http://schemas.microsoft.com/office/drawing/2014/main" id="{4ECB7F82-4464-3CD6-57F7-5828BC321896}"/>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9" name="Ellipse 356">
                <a:extLst>
                  <a:ext uri="{FF2B5EF4-FFF2-40B4-BE49-F238E27FC236}">
                    <a16:creationId xmlns:a16="http://schemas.microsoft.com/office/drawing/2014/main" id="{2DAC448E-A5C9-5096-560B-9D1924CF3382}"/>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320" name="Ellipse 357">
                <a:extLst>
                  <a:ext uri="{FF2B5EF4-FFF2-40B4-BE49-F238E27FC236}">
                    <a16:creationId xmlns:a16="http://schemas.microsoft.com/office/drawing/2014/main" id="{2862FD15-87B6-B822-4A2C-96648FCF0B41}"/>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21" name="Ellipse 358">
                <a:extLst>
                  <a:ext uri="{FF2B5EF4-FFF2-40B4-BE49-F238E27FC236}">
                    <a16:creationId xmlns:a16="http://schemas.microsoft.com/office/drawing/2014/main" id="{411AF943-33EB-DBAF-B2FC-A3887C78BE08}"/>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2" name="Connecteur droit 359">
                <a:extLst>
                  <a:ext uri="{FF2B5EF4-FFF2-40B4-BE49-F238E27FC236}">
                    <a16:creationId xmlns:a16="http://schemas.microsoft.com/office/drawing/2014/main" id="{F060EEC8-ACB1-F15A-86D0-80C356511048}"/>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23" name="Ellipse 360">
                <a:extLst>
                  <a:ext uri="{FF2B5EF4-FFF2-40B4-BE49-F238E27FC236}">
                    <a16:creationId xmlns:a16="http://schemas.microsoft.com/office/drawing/2014/main" id="{4EEDD977-8E32-A058-BF2D-97EF48085B36}"/>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4" name="Connecteur droit 361">
                <a:extLst>
                  <a:ext uri="{FF2B5EF4-FFF2-40B4-BE49-F238E27FC236}">
                    <a16:creationId xmlns:a16="http://schemas.microsoft.com/office/drawing/2014/main" id="{5731CEBA-81A5-FF84-9630-0CE01A42A60C}"/>
                  </a:ext>
                </a:extLst>
              </p:cNvPr>
              <p:cNvCxnSpPr>
                <a:stCxn id="318" idx="6"/>
                <a:endCxn id="319"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5" name="Connecteur droit 362">
                <a:extLst>
                  <a:ext uri="{FF2B5EF4-FFF2-40B4-BE49-F238E27FC236}">
                    <a16:creationId xmlns:a16="http://schemas.microsoft.com/office/drawing/2014/main" id="{A649D658-2233-AD98-7378-827EEB0EF05B}"/>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6" name="Connecteur droit 363">
                <a:extLst>
                  <a:ext uri="{FF2B5EF4-FFF2-40B4-BE49-F238E27FC236}">
                    <a16:creationId xmlns:a16="http://schemas.microsoft.com/office/drawing/2014/main" id="{9CD1FB39-92BF-51F8-A12D-621D3208A116}"/>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7" name="Connecteur droit 364">
                <a:extLst>
                  <a:ext uri="{FF2B5EF4-FFF2-40B4-BE49-F238E27FC236}">
                    <a16:creationId xmlns:a16="http://schemas.microsoft.com/office/drawing/2014/main" id="{29075974-EE5C-C90B-3743-CB4B7C90E01D}"/>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8" name="Connecteur droit 365">
                <a:extLst>
                  <a:ext uri="{FF2B5EF4-FFF2-40B4-BE49-F238E27FC236}">
                    <a16:creationId xmlns:a16="http://schemas.microsoft.com/office/drawing/2014/main" id="{E7B0FBE2-210C-2770-5F26-A575ABA8CB5C}"/>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9" name="Connecteur droit 366">
                <a:extLst>
                  <a:ext uri="{FF2B5EF4-FFF2-40B4-BE49-F238E27FC236}">
                    <a16:creationId xmlns:a16="http://schemas.microsoft.com/office/drawing/2014/main" id="{888606AC-10C0-5362-5CF8-B9FF6DD08F1B}"/>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30" name="Ellipse 367">
                <a:extLst>
                  <a:ext uri="{FF2B5EF4-FFF2-40B4-BE49-F238E27FC236}">
                    <a16:creationId xmlns:a16="http://schemas.microsoft.com/office/drawing/2014/main" id="{10DACED1-09E4-2777-DFFE-3A6833C528C0}"/>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1" name="Ellipse 368">
                <a:extLst>
                  <a:ext uri="{FF2B5EF4-FFF2-40B4-BE49-F238E27FC236}">
                    <a16:creationId xmlns:a16="http://schemas.microsoft.com/office/drawing/2014/main" id="{8C55EA05-5590-FBBD-E45E-D66A76C7CC9D}"/>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32" name="Connecteur droit 369">
                <a:extLst>
                  <a:ext uri="{FF2B5EF4-FFF2-40B4-BE49-F238E27FC236}">
                    <a16:creationId xmlns:a16="http://schemas.microsoft.com/office/drawing/2014/main" id="{C0D77C46-1FA6-5F85-6CB8-BA14FBB2391B}"/>
                  </a:ext>
                </a:extLst>
              </p:cNvPr>
              <p:cNvCxnSpPr>
                <a:stCxn id="330" idx="0"/>
                <a:endCxn id="323"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3" name="Connecteur droit 370">
                <a:extLst>
                  <a:ext uri="{FF2B5EF4-FFF2-40B4-BE49-F238E27FC236}">
                    <a16:creationId xmlns:a16="http://schemas.microsoft.com/office/drawing/2014/main" id="{7A563DD9-E019-59F4-54D7-574342F52BA9}"/>
                  </a:ext>
                </a:extLst>
              </p:cNvPr>
              <p:cNvCxnSpPr>
                <a:stCxn id="331" idx="0"/>
                <a:endCxn id="338"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4" name="Connecteur droit 371">
                <a:extLst>
                  <a:ext uri="{FF2B5EF4-FFF2-40B4-BE49-F238E27FC236}">
                    <a16:creationId xmlns:a16="http://schemas.microsoft.com/office/drawing/2014/main" id="{D56229A5-903A-1493-BB86-7D32A8D8C5D7}"/>
                  </a:ext>
                </a:extLst>
              </p:cNvPr>
              <p:cNvCxnSpPr>
                <a:stCxn id="321" idx="0"/>
                <a:endCxn id="319"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335" name="Ellipse 372">
                <a:extLst>
                  <a:ext uri="{FF2B5EF4-FFF2-40B4-BE49-F238E27FC236}">
                    <a16:creationId xmlns:a16="http://schemas.microsoft.com/office/drawing/2014/main" id="{2141F4A2-08F5-9B4B-9748-0F1C7AFC322E}"/>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6" name="Ellipse 373">
                <a:extLst>
                  <a:ext uri="{FF2B5EF4-FFF2-40B4-BE49-F238E27FC236}">
                    <a16:creationId xmlns:a16="http://schemas.microsoft.com/office/drawing/2014/main" id="{D208AA8D-4BE4-2C3C-87FD-21FE73DFD2D2}"/>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37" name="Connecteur droit 375">
                <a:extLst>
                  <a:ext uri="{FF2B5EF4-FFF2-40B4-BE49-F238E27FC236}">
                    <a16:creationId xmlns:a16="http://schemas.microsoft.com/office/drawing/2014/main" id="{69764836-B02C-98B5-F8A1-C484FE630099}"/>
                  </a:ext>
                </a:extLst>
              </p:cNvPr>
              <p:cNvCxnSpPr>
                <a:stCxn id="323" idx="6"/>
                <a:endCxn id="338"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338" name="Ellipse 376">
                <a:extLst>
                  <a:ext uri="{FF2B5EF4-FFF2-40B4-BE49-F238E27FC236}">
                    <a16:creationId xmlns:a16="http://schemas.microsoft.com/office/drawing/2014/main" id="{9860A14A-D51E-AAE2-1CF3-D96B61DE0A3F}"/>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9" name="Ellipse 374">
                <a:extLst>
                  <a:ext uri="{FF2B5EF4-FFF2-40B4-BE49-F238E27FC236}">
                    <a16:creationId xmlns:a16="http://schemas.microsoft.com/office/drawing/2014/main" id="{6160CE6A-A329-5D3E-95C6-47BE8169A702}"/>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40" name="Ellipse 379">
                <a:extLst>
                  <a:ext uri="{FF2B5EF4-FFF2-40B4-BE49-F238E27FC236}">
                    <a16:creationId xmlns:a16="http://schemas.microsoft.com/office/drawing/2014/main" id="{72CE75DF-6930-5650-7737-AACDC2449BDB}"/>
                  </a:ext>
                </a:extLst>
              </p:cNvPr>
              <p:cNvSpPr/>
              <p:nvPr/>
            </p:nvSpPr>
            <p:spPr>
              <a:xfrm>
                <a:off x="16391" y="7695"/>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41" name="Ellipse 381">
                <a:extLst>
                  <a:ext uri="{FF2B5EF4-FFF2-40B4-BE49-F238E27FC236}">
                    <a16:creationId xmlns:a16="http://schemas.microsoft.com/office/drawing/2014/main" id="{48140E5D-F07A-AAE8-A604-85EC9CAC5070}"/>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344" name="Ellipse 372">
              <a:extLst>
                <a:ext uri="{FF2B5EF4-FFF2-40B4-BE49-F238E27FC236}">
                  <a16:creationId xmlns:a16="http://schemas.microsoft.com/office/drawing/2014/main" id="{79009F67-D5A7-2D17-1A96-852B980485B6}"/>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4" name="TextBox 3">
              <a:extLst>
                <a:ext uri="{FF2B5EF4-FFF2-40B4-BE49-F238E27FC236}">
                  <a16:creationId xmlns:a16="http://schemas.microsoft.com/office/drawing/2014/main" id="{49C383ED-A497-7D87-6ABA-5FE289ECDAC5}"/>
                </a:ext>
              </a:extLst>
            </p:cNvPr>
            <p:cNvSpPr txBox="1"/>
            <p:nvPr/>
          </p:nvSpPr>
          <p:spPr>
            <a:xfrm>
              <a:off x="12670941" y="1826891"/>
              <a:ext cx="585624"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Sr</a:t>
              </a:r>
            </a:p>
          </p:txBody>
        </p:sp>
        <p:sp>
          <p:nvSpPr>
            <p:cNvPr id="5" name="TextBox 4">
              <a:extLst>
                <a:ext uri="{FF2B5EF4-FFF2-40B4-BE49-F238E27FC236}">
                  <a16:creationId xmlns:a16="http://schemas.microsoft.com/office/drawing/2014/main" id="{A95CB33D-CC32-9775-B048-D5138B7E4A98}"/>
                </a:ext>
              </a:extLst>
            </p:cNvPr>
            <p:cNvSpPr txBox="1"/>
            <p:nvPr/>
          </p:nvSpPr>
          <p:spPr>
            <a:xfrm>
              <a:off x="12121644" y="2470619"/>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Ti</a:t>
              </a:r>
            </a:p>
          </p:txBody>
        </p:sp>
        <p:sp>
          <p:nvSpPr>
            <p:cNvPr id="7" name="TextBox 6">
              <a:extLst>
                <a:ext uri="{FF2B5EF4-FFF2-40B4-BE49-F238E27FC236}">
                  <a16:creationId xmlns:a16="http://schemas.microsoft.com/office/drawing/2014/main" id="{2DBA277F-995D-09ED-FABB-44D4C5358DBC}"/>
                </a:ext>
              </a:extLst>
            </p:cNvPr>
            <p:cNvSpPr txBox="1"/>
            <p:nvPr/>
          </p:nvSpPr>
          <p:spPr>
            <a:xfrm>
              <a:off x="12943184" y="2586478"/>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O</a:t>
              </a:r>
            </a:p>
          </p:txBody>
        </p:sp>
      </p:grpSp>
      <p:sp>
        <p:nvSpPr>
          <p:cNvPr id="6" name="TextBox 5">
            <a:extLst>
              <a:ext uri="{FF2B5EF4-FFF2-40B4-BE49-F238E27FC236}">
                <a16:creationId xmlns:a16="http://schemas.microsoft.com/office/drawing/2014/main" id="{4931BFE2-ECD8-F606-ADB6-6B6D0E5D6093}"/>
              </a:ext>
            </a:extLst>
          </p:cNvPr>
          <p:cNvSpPr txBox="1"/>
          <p:nvPr/>
        </p:nvSpPr>
        <p:spPr>
          <a:xfrm>
            <a:off x="138594" y="920224"/>
            <a:ext cx="1847950" cy="369332"/>
          </a:xfrm>
          <a:prstGeom prst="rect">
            <a:avLst/>
          </a:prstGeom>
          <a:noFill/>
        </p:spPr>
        <p:txBody>
          <a:bodyPr wrap="square" rtlCol="0">
            <a:spAutoFit/>
          </a:bodyPr>
          <a:lstStyle/>
          <a:p>
            <a:r>
              <a:rPr lang="en-US" dirty="0">
                <a:latin typeface="Arial" panose="02080604020202020204" pitchFamily="34" charset="0"/>
                <a:cs typeface="Arial" panose="02080604020202020204" pitchFamily="34" charset="0"/>
              </a:rPr>
              <a:t>SrTiO</a:t>
            </a:r>
            <a:r>
              <a:rPr lang="en-US" baseline="-25000" dirty="0">
                <a:latin typeface="Arial" panose="02080604020202020204" pitchFamily="34" charset="0"/>
                <a:cs typeface="Arial" panose="02080604020202020204" pitchFamily="34" charset="0"/>
              </a:rPr>
              <a:t>3</a:t>
            </a:r>
            <a:r>
              <a:rPr lang="en-US" dirty="0">
                <a:latin typeface="Arial" panose="02080604020202020204" pitchFamily="34" charset="0"/>
                <a:cs typeface="Arial" panose="02080604020202020204" pitchFamily="34" charset="0"/>
              </a:rPr>
              <a:t> </a:t>
            </a:r>
            <a:r>
              <a:rPr lang="en-US" dirty="0">
                <a:latin typeface="Arial" panose="020B0604020202020204" pitchFamily="34" charset="0"/>
                <a:cs typeface="Arial" panose="020B0604020202020204" pitchFamily="34" charset="0"/>
              </a:rPr>
              <a:t>unit cell</a:t>
            </a:r>
          </a:p>
        </p:txBody>
      </p:sp>
      <p:sp>
        <p:nvSpPr>
          <p:cNvPr id="12" name="TextBox 11">
            <a:extLst>
              <a:ext uri="{FF2B5EF4-FFF2-40B4-BE49-F238E27FC236}">
                <a16:creationId xmlns:a16="http://schemas.microsoft.com/office/drawing/2014/main" id="{BCCC047F-86A9-AA8D-0C05-296DBB87173C}"/>
              </a:ext>
            </a:extLst>
          </p:cNvPr>
          <p:cNvSpPr txBox="1"/>
          <p:nvPr/>
        </p:nvSpPr>
        <p:spPr>
          <a:xfrm>
            <a:off x="4894127" y="926085"/>
            <a:ext cx="592973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substrate on a basis, it has:</a:t>
            </a:r>
          </a:p>
          <a:p>
            <a:r>
              <a:rPr lang="en-US" dirty="0">
                <a:latin typeface="Arial" panose="020B0604020202020204" pitchFamily="34" charset="0"/>
                <a:cs typeface="Arial" panose="020B0604020202020204" pitchFamily="34" charset="0"/>
              </a:rPr>
              <a:t>Ferroelectric phase transition at room temperature [1]</a:t>
            </a:r>
          </a:p>
        </p:txBody>
      </p:sp>
      <p:grpSp>
        <p:nvGrpSpPr>
          <p:cNvPr id="14" name="Group 13">
            <a:extLst>
              <a:ext uri="{FF2B5EF4-FFF2-40B4-BE49-F238E27FC236}">
                <a16:creationId xmlns:a16="http://schemas.microsoft.com/office/drawing/2014/main" id="{9EF27E95-E641-26E2-B530-02474F0E86F0}"/>
              </a:ext>
            </a:extLst>
          </p:cNvPr>
          <p:cNvGrpSpPr/>
          <p:nvPr/>
        </p:nvGrpSpPr>
        <p:grpSpPr>
          <a:xfrm>
            <a:off x="5807677" y="1664208"/>
            <a:ext cx="1760610" cy="1754060"/>
            <a:chOff x="10961629" y="1340851"/>
            <a:chExt cx="2788357" cy="2777984"/>
          </a:xfrm>
        </p:grpSpPr>
        <p:grpSp>
          <p:nvGrpSpPr>
            <p:cNvPr id="15" name="Group 14">
              <a:extLst>
                <a:ext uri="{FF2B5EF4-FFF2-40B4-BE49-F238E27FC236}">
                  <a16:creationId xmlns:a16="http://schemas.microsoft.com/office/drawing/2014/main" id="{3B337BD3-7360-C0EB-A03A-3E84D7DFF3DB}"/>
                </a:ext>
              </a:extLst>
            </p:cNvPr>
            <p:cNvGrpSpPr/>
            <p:nvPr/>
          </p:nvGrpSpPr>
          <p:grpSpPr>
            <a:xfrm>
              <a:off x="10961629" y="1340851"/>
              <a:ext cx="2788357" cy="2777984"/>
              <a:chOff x="14834" y="6195"/>
              <a:chExt cx="3871" cy="3889"/>
            </a:xfrm>
          </p:grpSpPr>
          <p:sp>
            <p:nvSpPr>
              <p:cNvPr id="21" name="Ellipse 350">
                <a:extLst>
                  <a:ext uri="{FF2B5EF4-FFF2-40B4-BE49-F238E27FC236}">
                    <a16:creationId xmlns:a16="http://schemas.microsoft.com/office/drawing/2014/main" id="{87418CC4-0F32-98FC-03BC-E31506DA363C}"/>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2" name="Connecteur droit 354">
                <a:extLst>
                  <a:ext uri="{FF2B5EF4-FFF2-40B4-BE49-F238E27FC236}">
                    <a16:creationId xmlns:a16="http://schemas.microsoft.com/office/drawing/2014/main" id="{135922C0-B288-0A63-519B-F28EAA46E8FF}"/>
                  </a:ext>
                </a:extLst>
              </p:cNvPr>
              <p:cNvCxnSpPr>
                <a:endCxn id="23"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23" name="Ellipse 355">
                <a:extLst>
                  <a:ext uri="{FF2B5EF4-FFF2-40B4-BE49-F238E27FC236}">
                    <a16:creationId xmlns:a16="http://schemas.microsoft.com/office/drawing/2014/main" id="{F6F6ACB9-CE24-E219-40D4-F3DDE168FF67}"/>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56">
                <a:extLst>
                  <a:ext uri="{FF2B5EF4-FFF2-40B4-BE49-F238E27FC236}">
                    <a16:creationId xmlns:a16="http://schemas.microsoft.com/office/drawing/2014/main" id="{5A139A34-11D6-F79E-887B-C48852AC2401}"/>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357">
                <a:extLst>
                  <a:ext uri="{FF2B5EF4-FFF2-40B4-BE49-F238E27FC236}">
                    <a16:creationId xmlns:a16="http://schemas.microsoft.com/office/drawing/2014/main" id="{EABFD934-B91A-613C-EC72-374431421493}"/>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58">
                <a:extLst>
                  <a:ext uri="{FF2B5EF4-FFF2-40B4-BE49-F238E27FC236}">
                    <a16:creationId xmlns:a16="http://schemas.microsoft.com/office/drawing/2014/main" id="{036D6790-27D6-152D-0B75-9EDB0B39396B}"/>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59">
                <a:extLst>
                  <a:ext uri="{FF2B5EF4-FFF2-40B4-BE49-F238E27FC236}">
                    <a16:creationId xmlns:a16="http://schemas.microsoft.com/office/drawing/2014/main" id="{215B2D40-0420-7721-0D52-D952D727C0B4}"/>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28" name="Ellipse 360">
                <a:extLst>
                  <a:ext uri="{FF2B5EF4-FFF2-40B4-BE49-F238E27FC236}">
                    <a16:creationId xmlns:a16="http://schemas.microsoft.com/office/drawing/2014/main" id="{A6EFEE78-30B8-164F-D7F2-AFB839421EC8}"/>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9" name="Connecteur droit 361">
                <a:extLst>
                  <a:ext uri="{FF2B5EF4-FFF2-40B4-BE49-F238E27FC236}">
                    <a16:creationId xmlns:a16="http://schemas.microsoft.com/office/drawing/2014/main" id="{81C97E41-D471-AD64-CB06-B84F01AC4773}"/>
                  </a:ext>
                </a:extLst>
              </p:cNvPr>
              <p:cNvCxnSpPr>
                <a:stCxn id="23" idx="6"/>
                <a:endCxn id="24"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362">
                <a:extLst>
                  <a:ext uri="{FF2B5EF4-FFF2-40B4-BE49-F238E27FC236}">
                    <a16:creationId xmlns:a16="http://schemas.microsoft.com/office/drawing/2014/main" id="{B973D819-1412-F8A6-F0C9-BF414608C199}"/>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363">
                <a:extLst>
                  <a:ext uri="{FF2B5EF4-FFF2-40B4-BE49-F238E27FC236}">
                    <a16:creationId xmlns:a16="http://schemas.microsoft.com/office/drawing/2014/main" id="{9F82951F-40B3-51F2-6C9A-B06AB0FC1696}"/>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364">
                <a:extLst>
                  <a:ext uri="{FF2B5EF4-FFF2-40B4-BE49-F238E27FC236}">
                    <a16:creationId xmlns:a16="http://schemas.microsoft.com/office/drawing/2014/main" id="{92DED919-80B4-8E3B-6125-0CBA5DF760C9}"/>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365">
                <a:extLst>
                  <a:ext uri="{FF2B5EF4-FFF2-40B4-BE49-F238E27FC236}">
                    <a16:creationId xmlns:a16="http://schemas.microsoft.com/office/drawing/2014/main" id="{D07F637C-BF21-CEC7-39B0-BE38DBAA4733}"/>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366">
                <a:extLst>
                  <a:ext uri="{FF2B5EF4-FFF2-40B4-BE49-F238E27FC236}">
                    <a16:creationId xmlns:a16="http://schemas.microsoft.com/office/drawing/2014/main" id="{2103067C-6DC9-8A5D-0808-44A8E76CC3CA}"/>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5" name="Ellipse 367">
                <a:extLst>
                  <a:ext uri="{FF2B5EF4-FFF2-40B4-BE49-F238E27FC236}">
                    <a16:creationId xmlns:a16="http://schemas.microsoft.com/office/drawing/2014/main" id="{18A2255D-C69C-8D8F-51C3-6C7C7C353C00}"/>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6" name="Ellipse 368">
                <a:extLst>
                  <a:ext uri="{FF2B5EF4-FFF2-40B4-BE49-F238E27FC236}">
                    <a16:creationId xmlns:a16="http://schemas.microsoft.com/office/drawing/2014/main" id="{78B2C5A4-DE7C-B2D2-1509-2CB6E9B31F12}"/>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7" name="Connecteur droit 369">
                <a:extLst>
                  <a:ext uri="{FF2B5EF4-FFF2-40B4-BE49-F238E27FC236}">
                    <a16:creationId xmlns:a16="http://schemas.microsoft.com/office/drawing/2014/main" id="{959B0CDD-DAE9-A842-C0DF-E18D2180CA22}"/>
                  </a:ext>
                </a:extLst>
              </p:cNvPr>
              <p:cNvCxnSpPr>
                <a:stCxn id="35" idx="0"/>
                <a:endCxn id="28"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8" name="Connecteur droit 370">
                <a:extLst>
                  <a:ext uri="{FF2B5EF4-FFF2-40B4-BE49-F238E27FC236}">
                    <a16:creationId xmlns:a16="http://schemas.microsoft.com/office/drawing/2014/main" id="{61375E27-067A-2C81-AF2B-82BD58DBC9FB}"/>
                  </a:ext>
                </a:extLst>
              </p:cNvPr>
              <p:cNvCxnSpPr>
                <a:stCxn id="36" idx="0"/>
                <a:endCxn id="43"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9" name="Connecteur droit 371">
                <a:extLst>
                  <a:ext uri="{FF2B5EF4-FFF2-40B4-BE49-F238E27FC236}">
                    <a16:creationId xmlns:a16="http://schemas.microsoft.com/office/drawing/2014/main" id="{7F7A1DB0-3512-5E0D-D805-6FE05BCF5B5A}"/>
                  </a:ext>
                </a:extLst>
              </p:cNvPr>
              <p:cNvCxnSpPr>
                <a:stCxn id="26" idx="0"/>
                <a:endCxn id="24"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40" name="Ellipse 372">
                <a:extLst>
                  <a:ext uri="{FF2B5EF4-FFF2-40B4-BE49-F238E27FC236}">
                    <a16:creationId xmlns:a16="http://schemas.microsoft.com/office/drawing/2014/main" id="{630904B5-D95A-D50B-D47F-74DCE08EE42F}"/>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1" name="Ellipse 373">
                <a:extLst>
                  <a:ext uri="{FF2B5EF4-FFF2-40B4-BE49-F238E27FC236}">
                    <a16:creationId xmlns:a16="http://schemas.microsoft.com/office/drawing/2014/main" id="{715046E6-D347-C597-FEAE-E514D7C6D46E}"/>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2" name="Connecteur droit 375">
                <a:extLst>
                  <a:ext uri="{FF2B5EF4-FFF2-40B4-BE49-F238E27FC236}">
                    <a16:creationId xmlns:a16="http://schemas.microsoft.com/office/drawing/2014/main" id="{5E49E6CF-EEB4-5DA5-A452-C0DBB737B57B}"/>
                  </a:ext>
                </a:extLst>
              </p:cNvPr>
              <p:cNvCxnSpPr>
                <a:stCxn id="28" idx="6"/>
                <a:endCxn id="43"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43" name="Ellipse 376">
                <a:extLst>
                  <a:ext uri="{FF2B5EF4-FFF2-40B4-BE49-F238E27FC236}">
                    <a16:creationId xmlns:a16="http://schemas.microsoft.com/office/drawing/2014/main" id="{A3449755-655F-14D4-3D2F-286EB23C7DE3}"/>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4" name="Ellipse 374">
                <a:extLst>
                  <a:ext uri="{FF2B5EF4-FFF2-40B4-BE49-F238E27FC236}">
                    <a16:creationId xmlns:a16="http://schemas.microsoft.com/office/drawing/2014/main" id="{67B256F3-FF37-4A04-7977-BE3CAC81F578}"/>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5" name="Ellipse 379">
                <a:extLst>
                  <a:ext uri="{FF2B5EF4-FFF2-40B4-BE49-F238E27FC236}">
                    <a16:creationId xmlns:a16="http://schemas.microsoft.com/office/drawing/2014/main" id="{531EBC74-1A30-1D4D-375B-F6C141F543C8}"/>
                  </a:ext>
                </a:extLst>
              </p:cNvPr>
              <p:cNvSpPr/>
              <p:nvPr/>
            </p:nvSpPr>
            <p:spPr>
              <a:xfrm>
                <a:off x="16391" y="7219"/>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6" name="Ellipse 381">
                <a:extLst>
                  <a:ext uri="{FF2B5EF4-FFF2-40B4-BE49-F238E27FC236}">
                    <a16:creationId xmlns:a16="http://schemas.microsoft.com/office/drawing/2014/main" id="{B4BDF28F-E373-4FD7-E101-96268DE9FEFE}"/>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16" name="Ellipse 372">
              <a:extLst>
                <a:ext uri="{FF2B5EF4-FFF2-40B4-BE49-F238E27FC236}">
                  <a16:creationId xmlns:a16="http://schemas.microsoft.com/office/drawing/2014/main" id="{62A83DBF-2B71-37C6-F39D-AB0563DB412F}"/>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17" name="TextBox 16">
              <a:extLst>
                <a:ext uri="{FF2B5EF4-FFF2-40B4-BE49-F238E27FC236}">
                  <a16:creationId xmlns:a16="http://schemas.microsoft.com/office/drawing/2014/main" id="{1B935D50-2748-8B9E-E6D9-5B8ACD69C458}"/>
                </a:ext>
              </a:extLst>
            </p:cNvPr>
            <p:cNvSpPr txBox="1"/>
            <p:nvPr/>
          </p:nvSpPr>
          <p:spPr>
            <a:xfrm>
              <a:off x="12670941" y="1826891"/>
              <a:ext cx="513081" cy="744360"/>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Sr</a:t>
              </a:r>
            </a:p>
          </p:txBody>
        </p:sp>
        <p:sp>
          <p:nvSpPr>
            <p:cNvPr id="19" name="TextBox 18">
              <a:extLst>
                <a:ext uri="{FF2B5EF4-FFF2-40B4-BE49-F238E27FC236}">
                  <a16:creationId xmlns:a16="http://schemas.microsoft.com/office/drawing/2014/main" id="{52178E49-C6F2-583C-9FB0-5375A67FED7F}"/>
                </a:ext>
              </a:extLst>
            </p:cNvPr>
            <p:cNvSpPr txBox="1"/>
            <p:nvPr/>
          </p:nvSpPr>
          <p:spPr>
            <a:xfrm>
              <a:off x="12121644" y="2114059"/>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Ti</a:t>
              </a:r>
            </a:p>
          </p:txBody>
        </p:sp>
        <p:sp>
          <p:nvSpPr>
            <p:cNvPr id="20" name="TextBox 19">
              <a:extLst>
                <a:ext uri="{FF2B5EF4-FFF2-40B4-BE49-F238E27FC236}">
                  <a16:creationId xmlns:a16="http://schemas.microsoft.com/office/drawing/2014/main" id="{B7FA4396-B4CC-6BDD-C195-25C2F2BD1F23}"/>
                </a:ext>
              </a:extLst>
            </p:cNvPr>
            <p:cNvSpPr txBox="1"/>
            <p:nvPr/>
          </p:nvSpPr>
          <p:spPr>
            <a:xfrm>
              <a:off x="12943184" y="2586478"/>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O</a:t>
              </a:r>
            </a:p>
          </p:txBody>
        </p:sp>
      </p:grpSp>
      <p:sp>
        <p:nvSpPr>
          <p:cNvPr id="53" name="TextBox 52">
            <a:extLst>
              <a:ext uri="{FF2B5EF4-FFF2-40B4-BE49-F238E27FC236}">
                <a16:creationId xmlns:a16="http://schemas.microsoft.com/office/drawing/2014/main" id="{F5743707-33F5-F19F-B0F4-CCEDAC0A219C}"/>
              </a:ext>
            </a:extLst>
          </p:cNvPr>
          <p:cNvSpPr txBox="1"/>
          <p:nvPr/>
        </p:nvSpPr>
        <p:spPr>
          <a:xfrm>
            <a:off x="7880240" y="2306419"/>
            <a:ext cx="14494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Polarization</a:t>
            </a:r>
          </a:p>
        </p:txBody>
      </p:sp>
      <p:sp>
        <p:nvSpPr>
          <p:cNvPr id="54" name="TextBox 53">
            <a:extLst>
              <a:ext uri="{FF2B5EF4-FFF2-40B4-BE49-F238E27FC236}">
                <a16:creationId xmlns:a16="http://schemas.microsoft.com/office/drawing/2014/main" id="{F83D2ECF-D4BD-6803-F22C-FD651B27110E}"/>
              </a:ext>
            </a:extLst>
          </p:cNvPr>
          <p:cNvSpPr txBox="1"/>
          <p:nvPr/>
        </p:nvSpPr>
        <p:spPr>
          <a:xfrm>
            <a:off x="8720536" y="6560524"/>
            <a:ext cx="3529783" cy="281167"/>
          </a:xfrm>
          <a:prstGeom prst="rect">
            <a:avLst/>
          </a:prstGeom>
          <a:noFill/>
        </p:spPr>
        <p:txBody>
          <a:bodyPr wrap="square" rtlCol="0">
            <a:spAutoFit/>
          </a:bodyPr>
          <a:lstStyle/>
          <a:p>
            <a:r>
              <a:rPr lang="en-US" altLang="ja-JP" sz="1227" dirty="0">
                <a:latin typeface="Arial" panose="020B0604020202020204" pitchFamily="34" charset="0"/>
                <a:cs typeface="Arial" panose="020B0604020202020204" pitchFamily="34" charset="0"/>
              </a:rPr>
              <a:t>[1] </a:t>
            </a:r>
            <a:r>
              <a:rPr lang="en-US" sz="1227" dirty="0">
                <a:latin typeface="Arial" panose="020B0604020202020204" pitchFamily="34" charset="0"/>
                <a:cs typeface="Arial" panose="020B0604020202020204" pitchFamily="34" charset="0"/>
              </a:rPr>
              <a:t>Haeni, J. H., </a:t>
            </a:r>
            <a:r>
              <a:rPr lang="en-US" sz="1227" i="1" dirty="0">
                <a:latin typeface="Arial" panose="020B0604020202020204" pitchFamily="34" charset="0"/>
                <a:cs typeface="Arial" panose="020B0604020202020204" pitchFamily="34" charset="0"/>
              </a:rPr>
              <a:t>et al.,</a:t>
            </a:r>
            <a:r>
              <a:rPr lang="en-US" sz="1227" dirty="0">
                <a:latin typeface="Arial" panose="020B0604020202020204" pitchFamily="34" charset="0"/>
                <a:cs typeface="Arial" panose="020B0604020202020204" pitchFamily="34" charset="0"/>
              </a:rPr>
              <a:t> </a:t>
            </a:r>
            <a:r>
              <a:rPr lang="en-US" sz="1227" i="1" dirty="0">
                <a:latin typeface="Arial" panose="020B0604020202020204" pitchFamily="34" charset="0"/>
                <a:cs typeface="Arial" panose="020B0604020202020204" pitchFamily="34" charset="0"/>
              </a:rPr>
              <a:t>Nature.</a:t>
            </a:r>
            <a:r>
              <a:rPr lang="en-US" sz="1227" dirty="0">
                <a:latin typeface="Arial" panose="020B0604020202020204" pitchFamily="34" charset="0"/>
                <a:cs typeface="Arial" panose="020B0604020202020204" pitchFamily="34" charset="0"/>
              </a:rPr>
              <a:t> </a:t>
            </a:r>
            <a:r>
              <a:rPr lang="en-US" sz="1227" b="1" dirty="0">
                <a:latin typeface="Arial" panose="020B0604020202020204" pitchFamily="34" charset="0"/>
                <a:cs typeface="Arial" panose="020B0604020202020204" pitchFamily="34" charset="0"/>
              </a:rPr>
              <a:t>430</a:t>
            </a:r>
            <a:r>
              <a:rPr lang="en-US" sz="1227" dirty="0">
                <a:latin typeface="Arial" panose="020B0604020202020204" pitchFamily="34" charset="0"/>
                <a:cs typeface="Arial" panose="020B0604020202020204" pitchFamily="34" charset="0"/>
              </a:rPr>
              <a:t> 7001 (2004).</a:t>
            </a:r>
            <a:endParaRPr lang="en-US" altLang="ja-JP" sz="1227"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CF70E26C-C5AC-4F04-E3B8-9E5AD90D1515}"/>
              </a:ext>
            </a:extLst>
          </p:cNvPr>
          <p:cNvCxnSpPr>
            <a:cxnSpLocks/>
          </p:cNvCxnSpPr>
          <p:nvPr/>
        </p:nvCxnSpPr>
        <p:spPr>
          <a:xfrm flipV="1">
            <a:off x="7710917" y="2031854"/>
            <a:ext cx="0" cy="79717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5C2627DD-1067-55F3-4F21-E3831B275F38}"/>
              </a:ext>
            </a:extLst>
          </p:cNvPr>
          <p:cNvCxnSpPr>
            <a:cxnSpLocks/>
          </p:cNvCxnSpPr>
          <p:nvPr/>
        </p:nvCxnSpPr>
        <p:spPr>
          <a:xfrm flipH="1" flipV="1">
            <a:off x="6698403" y="2491085"/>
            <a:ext cx="4326" cy="2466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352">
            <a:extLst>
              <a:ext uri="{FF2B5EF4-FFF2-40B4-BE49-F238E27FC236}">
                <a16:creationId xmlns:a16="http://schemas.microsoft.com/office/drawing/2014/main" id="{EEC85994-2ED8-11B8-4D22-1AAE4181F007}"/>
              </a:ext>
            </a:extLst>
          </p:cNvPr>
          <p:cNvCxnSpPr>
            <a:cxnSpLocks/>
          </p:cNvCxnSpPr>
          <p:nvPr/>
        </p:nvCxnSpPr>
        <p:spPr>
          <a:xfrm>
            <a:off x="2991123" y="2034804"/>
            <a:ext cx="0" cy="913905"/>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9" name="ZoneTexte 353">
            <a:extLst>
              <a:ext uri="{FF2B5EF4-FFF2-40B4-BE49-F238E27FC236}">
                <a16:creationId xmlns:a16="http://schemas.microsoft.com/office/drawing/2014/main" id="{B3D5B716-1A3F-A0A2-9474-6BEFC87B58CB}"/>
              </a:ext>
            </a:extLst>
          </p:cNvPr>
          <p:cNvSpPr txBox="1"/>
          <p:nvPr/>
        </p:nvSpPr>
        <p:spPr>
          <a:xfrm>
            <a:off x="2953993" y="2261188"/>
            <a:ext cx="1224248" cy="386131"/>
          </a:xfrm>
          <a:prstGeom prst="rect">
            <a:avLst/>
          </a:prstGeom>
          <a:noFill/>
        </p:spPr>
        <p:txBody>
          <a:bodyPr wrap="square" rtlCol="0">
            <a:spAutoFit/>
          </a:bodyPr>
          <a:lstStyle/>
          <a:p>
            <a:pPr algn="ctr"/>
            <a:r>
              <a:rPr lang="fr-FR" sz="1909" dirty="0">
                <a:latin typeface="Arial" panose="020B0604020202020204" pitchFamily="34" charset="0"/>
                <a:cs typeface="Arial" panose="020B0604020202020204" pitchFamily="34" charset="0"/>
              </a:rPr>
              <a:t>3,905 Å</a:t>
            </a:r>
          </a:p>
        </p:txBody>
      </p:sp>
    </p:spTree>
    <p:extLst>
      <p:ext uri="{BB962C8B-B14F-4D97-AF65-F5344CB8AC3E}">
        <p14:creationId xmlns:p14="http://schemas.microsoft.com/office/powerpoint/2010/main" val="3704526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hexagon with colored circles and lines&#10;&#10;AI-generated content may be incorrect.">
            <a:extLst>
              <a:ext uri="{FF2B5EF4-FFF2-40B4-BE49-F238E27FC236}">
                <a16:creationId xmlns:a16="http://schemas.microsoft.com/office/drawing/2014/main" id="{3C9AF596-2E0A-3AA7-9D80-4299122A2BDA}"/>
              </a:ext>
            </a:extLst>
          </p:cNvPr>
          <p:cNvPicPr>
            <a:picLocks noChangeAspect="1"/>
          </p:cNvPicPr>
          <p:nvPr/>
        </p:nvPicPr>
        <p:blipFill>
          <a:blip r:embed="rId3"/>
          <a:stretch>
            <a:fillRect/>
          </a:stretch>
        </p:blipFill>
        <p:spPr>
          <a:xfrm>
            <a:off x="858629" y="1724589"/>
            <a:ext cx="8742795" cy="2871721"/>
          </a:xfrm>
          <a:prstGeom prst="rect">
            <a:avLst/>
          </a:prstGeom>
        </p:spPr>
      </p:pic>
      <p:sp>
        <p:nvSpPr>
          <p:cNvPr id="4" name="テキスト ボックス 10">
            <a:extLst>
              <a:ext uri="{FF2B5EF4-FFF2-40B4-BE49-F238E27FC236}">
                <a16:creationId xmlns:a16="http://schemas.microsoft.com/office/drawing/2014/main" id="{4E3B873B-FC17-E08D-BE2A-D00FBBC73411}"/>
              </a:ext>
            </a:extLst>
          </p:cNvPr>
          <p:cNvSpPr txBox="1"/>
          <p:nvPr/>
        </p:nvSpPr>
        <p:spPr>
          <a:xfrm>
            <a:off x="3240818" y="59435"/>
            <a:ext cx="5638267"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 - stable stackings -</a:t>
            </a:r>
          </a:p>
        </p:txBody>
      </p:sp>
      <p:sp>
        <p:nvSpPr>
          <p:cNvPr id="15" name="TextBox 14">
            <a:extLst>
              <a:ext uri="{FF2B5EF4-FFF2-40B4-BE49-F238E27FC236}">
                <a16:creationId xmlns:a16="http://schemas.microsoft.com/office/drawing/2014/main" id="{9ADAFD74-D6B8-426B-0883-BB50E922B03A}"/>
              </a:ext>
            </a:extLst>
          </p:cNvPr>
          <p:cNvSpPr txBox="1"/>
          <p:nvPr/>
        </p:nvSpPr>
        <p:spPr>
          <a:xfrm>
            <a:off x="9018496" y="6521566"/>
            <a:ext cx="3209365" cy="276999"/>
          </a:xfrm>
          <a:prstGeom prst="rect">
            <a:avLst/>
          </a:prstGeom>
          <a:noFill/>
        </p:spPr>
        <p:txBody>
          <a:bodyPr wrap="square">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Arial" panose="020B0604020202020204" pitchFamily="34" charset="0"/>
                <a:ea typeface="-webkit-standard"/>
                <a:cs typeface="Arial" panose="020B0604020202020204" pitchFamily="34" charset="0"/>
              </a:rPr>
              <a:t>[6]  N. Cort</a:t>
            </a:r>
            <a:r>
              <a:rPr lang="en-US" sz="1200" dirty="0">
                <a:latin typeface="Arial" panose="020B0604020202020204" pitchFamily="34" charset="0"/>
                <a:cs typeface="Arial" panose="020B0604020202020204" pitchFamily="34" charset="0"/>
              </a:rPr>
              <a:t>é</a:t>
            </a:r>
            <a:r>
              <a:rPr kumimoji="0" lang="en-US" altLang="en-US" sz="1200" b="0" i="0" u="none" strike="noStrike" cap="none" normalizeH="0" baseline="0" dirty="0">
                <a:ln>
                  <a:noFill/>
                </a:ln>
                <a:solidFill>
                  <a:srgbClr val="000000"/>
                </a:solidFill>
                <a:effectLst/>
                <a:latin typeface="Arial" panose="020B0604020202020204" pitchFamily="34" charset="0"/>
                <a:ea typeface="-webkit-standard"/>
                <a:cs typeface="Arial" panose="020B0604020202020204" pitchFamily="34" charset="0"/>
              </a:rPr>
              <a:t>s </a:t>
            </a:r>
            <a:r>
              <a:rPr kumimoji="0" lang="en-US" altLang="en-US" sz="1200" b="0" i="1" u="none" strike="noStrike" cap="none" normalizeH="0" baseline="0" dirty="0">
                <a:ln>
                  <a:noFill/>
                </a:ln>
                <a:solidFill>
                  <a:srgbClr val="000000"/>
                </a:solidFill>
                <a:effectLst/>
                <a:latin typeface="Arial" panose="020B0604020202020204" pitchFamily="34" charset="0"/>
                <a:ea typeface="-webkit-standard"/>
                <a:cs typeface="Arial" panose="020B0604020202020204" pitchFamily="34" charset="0"/>
              </a:rPr>
              <a:t>et al., </a:t>
            </a:r>
            <a:r>
              <a:rPr lang="en-US" sz="1200" i="1" dirty="0">
                <a:latin typeface="Arial" panose="020B0604020202020204" pitchFamily="34" charset="0"/>
                <a:cs typeface="Arial" panose="020B0604020202020204" pitchFamily="34" charset="0"/>
              </a:rPr>
              <a:t>Sci Rep. </a:t>
            </a:r>
            <a:r>
              <a:rPr lang="en-US" sz="1200" b="1" dirty="0">
                <a:latin typeface="Arial" panose="020B0604020202020204" pitchFamily="34" charset="0"/>
                <a:cs typeface="Arial" panose="020B0604020202020204" pitchFamily="34" charset="0"/>
              </a:rPr>
              <a:t>8</a:t>
            </a:r>
            <a:r>
              <a:rPr lang="en-US" sz="1200" dirty="0">
                <a:latin typeface="Arial" panose="020B0604020202020204" pitchFamily="34" charset="0"/>
                <a:cs typeface="Arial" panose="020B0604020202020204" pitchFamily="34" charset="0"/>
              </a:rPr>
              <a:t> 2143 </a:t>
            </a:r>
            <a:r>
              <a:rPr lang="en-US" sz="1200" dirty="0">
                <a:solidFill>
                  <a:srgbClr val="000000"/>
                </a:solidFill>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Arial" panose="020B0604020202020204" pitchFamily="34" charset="0"/>
                <a:ea typeface="-webkit-standard"/>
                <a:cs typeface="Arial" panose="020B0604020202020204" pitchFamily="34" charset="0"/>
              </a:rPr>
              <a:t>2018</a:t>
            </a:r>
            <a:r>
              <a:rPr lang="en-US" altLang="en-US" sz="1200" dirty="0">
                <a:solidFill>
                  <a:srgbClr val="000000"/>
                </a:solidFill>
                <a:latin typeface="Arial" panose="020B0604020202020204" pitchFamily="34" charset="0"/>
                <a:ea typeface="-webkit-standard"/>
                <a:cs typeface="Arial" panose="020B0604020202020204" pitchFamily="34" charset="0"/>
              </a:rPr>
              <a:t>).</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30A1673-DCA6-9F8F-AC3C-47EE3C9E919F}"/>
              </a:ext>
            </a:extLst>
          </p:cNvPr>
          <p:cNvSpPr txBox="1"/>
          <p:nvPr/>
        </p:nvSpPr>
        <p:spPr>
          <a:xfrm>
            <a:off x="239283" y="904185"/>
            <a:ext cx="4990744" cy="369332"/>
          </a:xfrm>
          <a:prstGeom prst="rect">
            <a:avLst/>
          </a:prstGeom>
          <a:noFill/>
        </p:spPr>
        <p:txBody>
          <a:bodyPr wrap="square" rtlCol="0">
            <a:spAutoFit/>
          </a:bodyPr>
          <a:lstStyle/>
          <a:p>
            <a:r>
              <a:rPr lang="en-US" dirty="0"/>
              <a:t>Some stable stackings are calculated by DFT [5]:</a:t>
            </a:r>
          </a:p>
        </p:txBody>
      </p:sp>
      <p:sp>
        <p:nvSpPr>
          <p:cNvPr id="17" name="TextBox 16">
            <a:extLst>
              <a:ext uri="{FF2B5EF4-FFF2-40B4-BE49-F238E27FC236}">
                <a16:creationId xmlns:a16="http://schemas.microsoft.com/office/drawing/2014/main" id="{0D740304-6201-A182-D82D-48A7709D4FA6}"/>
              </a:ext>
            </a:extLst>
          </p:cNvPr>
          <p:cNvSpPr txBox="1"/>
          <p:nvPr/>
        </p:nvSpPr>
        <p:spPr>
          <a:xfrm>
            <a:off x="239282" y="5298392"/>
            <a:ext cx="5648769" cy="369332"/>
          </a:xfrm>
          <a:prstGeom prst="rect">
            <a:avLst/>
          </a:prstGeom>
          <a:noFill/>
        </p:spPr>
        <p:txBody>
          <a:bodyPr wrap="square" rtlCol="0">
            <a:spAutoFit/>
          </a:bodyPr>
          <a:lstStyle/>
          <a:p>
            <a:r>
              <a:rPr lang="en-US" dirty="0"/>
              <a:t>Stable order: AA’ (most stable, 2H) → AB (3R) → AB’ (2H)</a:t>
            </a:r>
          </a:p>
        </p:txBody>
      </p:sp>
      <p:sp>
        <p:nvSpPr>
          <p:cNvPr id="18" name="Rectangle 17">
            <a:extLst>
              <a:ext uri="{FF2B5EF4-FFF2-40B4-BE49-F238E27FC236}">
                <a16:creationId xmlns:a16="http://schemas.microsoft.com/office/drawing/2014/main" id="{399F0ECE-71AC-4B95-0BA7-F01A562FBFE9}"/>
              </a:ext>
            </a:extLst>
          </p:cNvPr>
          <p:cNvSpPr/>
          <p:nvPr/>
        </p:nvSpPr>
        <p:spPr>
          <a:xfrm>
            <a:off x="8332150" y="1794617"/>
            <a:ext cx="1444239" cy="182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40E37D9-AA89-7429-7079-F0E5184D1B45}"/>
              </a:ext>
            </a:extLst>
          </p:cNvPr>
          <p:cNvSpPr/>
          <p:nvPr/>
        </p:nvSpPr>
        <p:spPr>
          <a:xfrm>
            <a:off x="6340980" y="4084890"/>
            <a:ext cx="3260444"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4FD1D44-B152-5432-48D8-74E4AF0DA5EB}"/>
              </a:ext>
            </a:extLst>
          </p:cNvPr>
          <p:cNvSpPr/>
          <p:nvPr/>
        </p:nvSpPr>
        <p:spPr>
          <a:xfrm>
            <a:off x="858629" y="4339274"/>
            <a:ext cx="6382731"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1BEDEC6F-CE6F-57C0-2FB2-1FF5888F54C3}"/>
              </a:ext>
            </a:extLst>
          </p:cNvPr>
          <p:cNvSpPr txBox="1"/>
          <p:nvPr/>
        </p:nvSpPr>
        <p:spPr>
          <a:xfrm>
            <a:off x="858628" y="4393022"/>
            <a:ext cx="293344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Figure 1. cited from [6]</a:t>
            </a:r>
          </a:p>
        </p:txBody>
      </p:sp>
    </p:spTree>
    <p:extLst>
      <p:ext uri="{BB962C8B-B14F-4D97-AF65-F5344CB8AC3E}">
        <p14:creationId xmlns:p14="http://schemas.microsoft.com/office/powerpoint/2010/main" val="3515734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E67F-C97C-AF7B-0E40-C1EC7F44C7F6}"/>
            </a:ext>
          </a:extLst>
        </p:cNvPr>
        <p:cNvGrpSpPr/>
        <p:nvPr/>
      </p:nvGrpSpPr>
      <p:grpSpPr>
        <a:xfrm>
          <a:off x="0" y="0"/>
          <a:ext cx="0" cy="0"/>
          <a:chOff x="0" y="0"/>
          <a:chExt cx="0" cy="0"/>
        </a:xfrm>
      </p:grpSpPr>
      <p:sp>
        <p:nvSpPr>
          <p:cNvPr id="4" name="テキスト ボックス 10">
            <a:extLst>
              <a:ext uri="{FF2B5EF4-FFF2-40B4-BE49-F238E27FC236}">
                <a16:creationId xmlns:a16="http://schemas.microsoft.com/office/drawing/2014/main" id="{BEC6EA19-E464-5298-0356-9B7DDEB5AAE7}"/>
              </a:ext>
            </a:extLst>
          </p:cNvPr>
          <p:cNvSpPr txBox="1"/>
          <p:nvPr/>
        </p:nvSpPr>
        <p:spPr>
          <a:xfrm>
            <a:off x="3240818" y="59435"/>
            <a:ext cx="6219376"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 - calculation model -</a:t>
            </a:r>
          </a:p>
        </p:txBody>
      </p:sp>
      <p:sp>
        <p:nvSpPr>
          <p:cNvPr id="16" name="TextBox 15">
            <a:extLst>
              <a:ext uri="{FF2B5EF4-FFF2-40B4-BE49-F238E27FC236}">
                <a16:creationId xmlns:a16="http://schemas.microsoft.com/office/drawing/2014/main" id="{40FEC8DB-DB40-D5DE-44C1-FC8C4E876DCA}"/>
              </a:ext>
            </a:extLst>
          </p:cNvPr>
          <p:cNvSpPr txBox="1"/>
          <p:nvPr/>
        </p:nvSpPr>
        <p:spPr>
          <a:xfrm>
            <a:off x="239284" y="904185"/>
            <a:ext cx="619346" cy="369332"/>
          </a:xfrm>
          <a:prstGeom prst="rect">
            <a:avLst/>
          </a:prstGeom>
          <a:noFill/>
        </p:spPr>
        <p:txBody>
          <a:bodyPr wrap="square" rtlCol="0">
            <a:spAutoFit/>
          </a:bodyPr>
          <a:lstStyle/>
          <a:p>
            <a:r>
              <a:rPr lang="en-US" dirty="0"/>
              <a:t>AA’:</a:t>
            </a:r>
          </a:p>
        </p:txBody>
      </p:sp>
      <p:sp>
        <p:nvSpPr>
          <p:cNvPr id="18" name="Rectangle 17">
            <a:extLst>
              <a:ext uri="{FF2B5EF4-FFF2-40B4-BE49-F238E27FC236}">
                <a16:creationId xmlns:a16="http://schemas.microsoft.com/office/drawing/2014/main" id="{20892860-F80D-3C43-EE87-74F1266D15C0}"/>
              </a:ext>
            </a:extLst>
          </p:cNvPr>
          <p:cNvSpPr/>
          <p:nvPr/>
        </p:nvSpPr>
        <p:spPr>
          <a:xfrm>
            <a:off x="8332150" y="1794617"/>
            <a:ext cx="1444239" cy="751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50C6A12-A967-6226-896E-A74D4923DE44}"/>
              </a:ext>
            </a:extLst>
          </p:cNvPr>
          <p:cNvSpPr/>
          <p:nvPr/>
        </p:nvSpPr>
        <p:spPr>
          <a:xfrm>
            <a:off x="6340980" y="4084890"/>
            <a:ext cx="3260444"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5FEFE649-B413-2D44-6FEC-2DE17DDA18BA}"/>
              </a:ext>
            </a:extLst>
          </p:cNvPr>
          <p:cNvSpPr/>
          <p:nvPr/>
        </p:nvSpPr>
        <p:spPr>
          <a:xfrm>
            <a:off x="858629" y="4339274"/>
            <a:ext cx="6382731"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6160541C-17EF-C14A-1BFB-8A557FC83837}"/>
              </a:ext>
            </a:extLst>
          </p:cNvPr>
          <p:cNvGrpSpPr/>
          <p:nvPr/>
        </p:nvGrpSpPr>
        <p:grpSpPr>
          <a:xfrm>
            <a:off x="2274793" y="904185"/>
            <a:ext cx="5613682" cy="5604357"/>
            <a:chOff x="3110770" y="955892"/>
            <a:chExt cx="5613682" cy="5604357"/>
          </a:xfrm>
        </p:grpSpPr>
        <p:pic>
          <p:nvPicPr>
            <p:cNvPr id="23" name="Picture 22" descr="A yellow and blue circles&#10;&#10;AI-generated content may be incorrect.">
              <a:extLst>
                <a:ext uri="{FF2B5EF4-FFF2-40B4-BE49-F238E27FC236}">
                  <a16:creationId xmlns:a16="http://schemas.microsoft.com/office/drawing/2014/main" id="{43E4661F-9A38-2DE8-9FAF-069D76A5FEB9}"/>
                </a:ext>
              </a:extLst>
            </p:cNvPr>
            <p:cNvPicPr>
              <a:picLocks noChangeAspect="1"/>
            </p:cNvPicPr>
            <p:nvPr/>
          </p:nvPicPr>
          <p:blipFill>
            <a:blip r:embed="rId2"/>
            <a:stretch>
              <a:fillRect/>
            </a:stretch>
          </p:blipFill>
          <p:spPr>
            <a:xfrm>
              <a:off x="3110770" y="955892"/>
              <a:ext cx="5613682" cy="5604357"/>
            </a:xfrm>
            <a:prstGeom prst="rect">
              <a:avLst/>
            </a:prstGeom>
          </p:spPr>
        </p:pic>
        <p:grpSp>
          <p:nvGrpSpPr>
            <p:cNvPr id="42" name="Group 41">
              <a:extLst>
                <a:ext uri="{FF2B5EF4-FFF2-40B4-BE49-F238E27FC236}">
                  <a16:creationId xmlns:a16="http://schemas.microsoft.com/office/drawing/2014/main" id="{CFF65D4B-DE71-4A8A-3955-E8182673CAF1}"/>
                </a:ext>
              </a:extLst>
            </p:cNvPr>
            <p:cNvGrpSpPr/>
            <p:nvPr/>
          </p:nvGrpSpPr>
          <p:grpSpPr>
            <a:xfrm>
              <a:off x="5888404" y="3487003"/>
              <a:ext cx="349653" cy="194548"/>
              <a:chOff x="5888404" y="3487003"/>
              <a:chExt cx="349653" cy="194548"/>
            </a:xfrm>
          </p:grpSpPr>
          <p:cxnSp>
            <p:nvCxnSpPr>
              <p:cNvPr id="25" name="Straight Connector 24">
                <a:extLst>
                  <a:ext uri="{FF2B5EF4-FFF2-40B4-BE49-F238E27FC236}">
                    <a16:creationId xmlns:a16="http://schemas.microsoft.com/office/drawing/2014/main" id="{1524E73C-70C7-5F61-1C7A-2DEA6EFB1344}"/>
                  </a:ext>
                </a:extLst>
              </p:cNvPr>
              <p:cNvCxnSpPr>
                <a:cxnSpLocks/>
              </p:cNvCxnSpPr>
              <p:nvPr/>
            </p:nvCxnSpPr>
            <p:spPr>
              <a:xfrm>
                <a:off x="5888404" y="3490829"/>
                <a:ext cx="23692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8E12DAD-7661-7982-2A07-BD779CF4A415}"/>
                  </a:ext>
                </a:extLst>
              </p:cNvPr>
              <p:cNvCxnSpPr>
                <a:cxnSpLocks/>
              </p:cNvCxnSpPr>
              <p:nvPr/>
            </p:nvCxnSpPr>
            <p:spPr>
              <a:xfrm>
                <a:off x="5896056" y="3487003"/>
                <a:ext cx="112725"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57F32F8-2F89-56B7-6800-EE7F009C1057}"/>
                  </a:ext>
                </a:extLst>
              </p:cNvPr>
              <p:cNvCxnSpPr>
                <a:cxnSpLocks/>
              </p:cNvCxnSpPr>
              <p:nvPr/>
            </p:nvCxnSpPr>
            <p:spPr>
              <a:xfrm>
                <a:off x="6001129" y="3676730"/>
                <a:ext cx="23692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051C591-7105-ADBF-7B45-08F56D5CB581}"/>
                  </a:ext>
                </a:extLst>
              </p:cNvPr>
              <p:cNvCxnSpPr>
                <a:cxnSpLocks/>
              </p:cNvCxnSpPr>
              <p:nvPr/>
            </p:nvCxnSpPr>
            <p:spPr>
              <a:xfrm>
                <a:off x="6113854" y="3491824"/>
                <a:ext cx="112725"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41" name="Group 40">
            <a:extLst>
              <a:ext uri="{FF2B5EF4-FFF2-40B4-BE49-F238E27FC236}">
                <a16:creationId xmlns:a16="http://schemas.microsoft.com/office/drawing/2014/main" id="{FF417D98-EBD4-3A0B-629C-B935B6A241C8}"/>
              </a:ext>
            </a:extLst>
          </p:cNvPr>
          <p:cNvGrpSpPr/>
          <p:nvPr/>
        </p:nvGrpSpPr>
        <p:grpSpPr>
          <a:xfrm>
            <a:off x="8398240" y="1794610"/>
            <a:ext cx="876199" cy="499312"/>
            <a:chOff x="6046044" y="3639403"/>
            <a:chExt cx="332935" cy="189727"/>
          </a:xfrm>
        </p:grpSpPr>
        <p:cxnSp>
          <p:nvCxnSpPr>
            <p:cNvPr id="37" name="Straight Connector 36">
              <a:extLst>
                <a:ext uri="{FF2B5EF4-FFF2-40B4-BE49-F238E27FC236}">
                  <a16:creationId xmlns:a16="http://schemas.microsoft.com/office/drawing/2014/main" id="{358C444D-31B4-E723-5719-63331A27EF42}"/>
                </a:ext>
              </a:extLst>
            </p:cNvPr>
            <p:cNvCxnSpPr>
              <a:cxnSpLocks/>
            </p:cNvCxnSpPr>
            <p:nvPr/>
          </p:nvCxnSpPr>
          <p:spPr>
            <a:xfrm flipV="1">
              <a:off x="6046044" y="3642023"/>
              <a:ext cx="229276" cy="9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CEE2386-AA5D-3292-1A70-996EBE405383}"/>
                </a:ext>
              </a:extLst>
            </p:cNvPr>
            <p:cNvCxnSpPr>
              <a:cxnSpLocks/>
            </p:cNvCxnSpPr>
            <p:nvPr/>
          </p:nvCxnSpPr>
          <p:spPr>
            <a:xfrm>
              <a:off x="6046044" y="3639403"/>
              <a:ext cx="115137"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15D15C4-8D5A-62B2-DEB0-A13C71F0A6ED}"/>
                </a:ext>
              </a:extLst>
            </p:cNvPr>
            <p:cNvCxnSpPr>
              <a:cxnSpLocks/>
            </p:cNvCxnSpPr>
            <p:nvPr/>
          </p:nvCxnSpPr>
          <p:spPr>
            <a:xfrm>
              <a:off x="6153529" y="3824237"/>
              <a:ext cx="22545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731EA75-EBF8-B646-5EE4-70788BC4482B}"/>
                </a:ext>
              </a:extLst>
            </p:cNvPr>
            <p:cNvCxnSpPr>
              <a:cxnSpLocks/>
            </p:cNvCxnSpPr>
            <p:nvPr/>
          </p:nvCxnSpPr>
          <p:spPr>
            <a:xfrm>
              <a:off x="6266254" y="3644224"/>
              <a:ext cx="106915" cy="1800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1" name="TextBox 50">
            <a:extLst>
              <a:ext uri="{FF2B5EF4-FFF2-40B4-BE49-F238E27FC236}">
                <a16:creationId xmlns:a16="http://schemas.microsoft.com/office/drawing/2014/main" id="{92B7848B-4EFB-C5A5-1AE7-3644D695DB43}"/>
              </a:ext>
            </a:extLst>
          </p:cNvPr>
          <p:cNvSpPr txBox="1"/>
          <p:nvPr/>
        </p:nvSpPr>
        <p:spPr>
          <a:xfrm>
            <a:off x="8292439" y="2435402"/>
            <a:ext cx="3662223"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unit vector:</a:t>
            </a:r>
          </a:p>
          <a:p>
            <a:r>
              <a:rPr lang="en-US" dirty="0">
                <a:latin typeface="Arial" panose="020B0604020202020204" pitchFamily="34" charset="0"/>
                <a:cs typeface="Arial" panose="020B0604020202020204" pitchFamily="34" charset="0"/>
              </a:rPr>
              <a:t>2 Mo atoms are included.</a:t>
            </a:r>
          </a:p>
          <a:p>
            <a:r>
              <a:rPr lang="en-US" dirty="0">
                <a:latin typeface="Arial" panose="020B0604020202020204" pitchFamily="34" charset="0"/>
                <a:cs typeface="Arial" panose="020B0604020202020204" pitchFamily="34" charset="0"/>
              </a:rPr>
              <a:t>One is in the top and the other is in the bottom layer.</a:t>
            </a:r>
          </a:p>
        </p:txBody>
      </p:sp>
      <p:sp>
        <p:nvSpPr>
          <p:cNvPr id="52" name="楕円 16">
            <a:extLst>
              <a:ext uri="{FF2B5EF4-FFF2-40B4-BE49-F238E27FC236}">
                <a16:creationId xmlns:a16="http://schemas.microsoft.com/office/drawing/2014/main" id="{3B98242B-A0C0-3CD5-FAFD-766840FDD1F1}"/>
              </a:ext>
            </a:extLst>
          </p:cNvPr>
          <p:cNvSpPr/>
          <p:nvPr/>
        </p:nvSpPr>
        <p:spPr>
          <a:xfrm>
            <a:off x="8833924" y="1731932"/>
            <a:ext cx="257123" cy="254239"/>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53" name="楕円 16">
            <a:extLst>
              <a:ext uri="{FF2B5EF4-FFF2-40B4-BE49-F238E27FC236}">
                <a16:creationId xmlns:a16="http://schemas.microsoft.com/office/drawing/2014/main" id="{29C0807C-E75D-4833-9EB5-607BB323EAE8}"/>
              </a:ext>
            </a:extLst>
          </p:cNvPr>
          <p:cNvSpPr/>
          <p:nvPr/>
        </p:nvSpPr>
        <p:spPr>
          <a:xfrm>
            <a:off x="8963739" y="2026806"/>
            <a:ext cx="257123" cy="254239"/>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Tree>
    <p:extLst>
      <p:ext uri="{BB962C8B-B14F-4D97-AF65-F5344CB8AC3E}">
        <p14:creationId xmlns:p14="http://schemas.microsoft.com/office/powerpoint/2010/main" val="107963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circle pattern&#10;&#10;AI-generated content may be incorrect.">
            <a:extLst>
              <a:ext uri="{FF2B5EF4-FFF2-40B4-BE49-F238E27FC236}">
                <a16:creationId xmlns:a16="http://schemas.microsoft.com/office/drawing/2014/main" id="{E6DA0B28-029C-B82A-60D1-2787C7BB5031}"/>
              </a:ext>
            </a:extLst>
          </p:cNvPr>
          <p:cNvPicPr>
            <a:picLocks noChangeAspect="1"/>
          </p:cNvPicPr>
          <p:nvPr/>
        </p:nvPicPr>
        <p:blipFill>
          <a:blip r:embed="rId2"/>
          <a:stretch>
            <a:fillRect/>
          </a:stretch>
        </p:blipFill>
        <p:spPr>
          <a:xfrm>
            <a:off x="6947024" y="1586407"/>
            <a:ext cx="4724400" cy="4394200"/>
          </a:xfrm>
          <a:prstGeom prst="rect">
            <a:avLst/>
          </a:prstGeom>
        </p:spPr>
      </p:pic>
      <p:pic>
        <p:nvPicPr>
          <p:cNvPr id="4" name="Picture 3" descr="A blue and yellow circle pattern&#10;&#10;AI-generated content may be incorrect.">
            <a:extLst>
              <a:ext uri="{FF2B5EF4-FFF2-40B4-BE49-F238E27FC236}">
                <a16:creationId xmlns:a16="http://schemas.microsoft.com/office/drawing/2014/main" id="{93300640-BAF5-4293-9322-6061F0CCB895}"/>
              </a:ext>
            </a:extLst>
          </p:cNvPr>
          <p:cNvPicPr>
            <a:picLocks noChangeAspect="1"/>
          </p:cNvPicPr>
          <p:nvPr/>
        </p:nvPicPr>
        <p:blipFill>
          <a:blip r:embed="rId3"/>
          <a:stretch>
            <a:fillRect/>
          </a:stretch>
        </p:blipFill>
        <p:spPr>
          <a:xfrm>
            <a:off x="520577" y="1586407"/>
            <a:ext cx="4724400" cy="4394200"/>
          </a:xfrm>
          <a:prstGeom prst="rect">
            <a:avLst/>
          </a:prstGeom>
        </p:spPr>
      </p:pic>
      <p:sp>
        <p:nvSpPr>
          <p:cNvPr id="5" name="テキスト ボックス 10">
            <a:extLst>
              <a:ext uri="{FF2B5EF4-FFF2-40B4-BE49-F238E27FC236}">
                <a16:creationId xmlns:a16="http://schemas.microsoft.com/office/drawing/2014/main" id="{725DF270-9F38-104D-76E2-25901901F8D7}"/>
              </a:ext>
            </a:extLst>
          </p:cNvPr>
          <p:cNvSpPr txBox="1"/>
          <p:nvPr/>
        </p:nvSpPr>
        <p:spPr>
          <a:xfrm>
            <a:off x="1522854" y="100999"/>
            <a:ext cx="8951183"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 - two clusters based on the 2 emitters -</a:t>
            </a:r>
          </a:p>
        </p:txBody>
      </p:sp>
      <p:sp>
        <p:nvSpPr>
          <p:cNvPr id="6" name="TextBox 5">
            <a:extLst>
              <a:ext uri="{FF2B5EF4-FFF2-40B4-BE49-F238E27FC236}">
                <a16:creationId xmlns:a16="http://schemas.microsoft.com/office/drawing/2014/main" id="{EA090062-DE7C-D89D-4E67-6AB5B5395E73}"/>
              </a:ext>
            </a:extLst>
          </p:cNvPr>
          <p:cNvSpPr txBox="1"/>
          <p:nvPr/>
        </p:nvSpPr>
        <p:spPr>
          <a:xfrm>
            <a:off x="1669988" y="1217075"/>
            <a:ext cx="24255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top</a:t>
            </a:r>
          </a:p>
        </p:txBody>
      </p:sp>
      <p:sp>
        <p:nvSpPr>
          <p:cNvPr id="7" name="TextBox 6">
            <a:extLst>
              <a:ext uri="{FF2B5EF4-FFF2-40B4-BE49-F238E27FC236}">
                <a16:creationId xmlns:a16="http://schemas.microsoft.com/office/drawing/2014/main" id="{DDD80F96-8FB7-F1D4-DCD5-EB95F9F867DA}"/>
              </a:ext>
            </a:extLst>
          </p:cNvPr>
          <p:cNvSpPr txBox="1"/>
          <p:nvPr/>
        </p:nvSpPr>
        <p:spPr>
          <a:xfrm>
            <a:off x="7937623" y="1217075"/>
            <a:ext cx="27431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bottom</a:t>
            </a:r>
          </a:p>
        </p:txBody>
      </p:sp>
      <p:sp>
        <p:nvSpPr>
          <p:cNvPr id="8" name="Oval 7">
            <a:extLst>
              <a:ext uri="{FF2B5EF4-FFF2-40B4-BE49-F238E27FC236}">
                <a16:creationId xmlns:a16="http://schemas.microsoft.com/office/drawing/2014/main" id="{7C3EDFDA-5DBC-E798-433B-B5AC92AB7C70}"/>
              </a:ext>
            </a:extLst>
          </p:cNvPr>
          <p:cNvSpPr/>
          <p:nvPr/>
        </p:nvSpPr>
        <p:spPr>
          <a:xfrm>
            <a:off x="2571050" y="3602182"/>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596E92-9DEE-FFF3-E0BB-719EA443D741}"/>
              </a:ext>
            </a:extLst>
          </p:cNvPr>
          <p:cNvSpPr/>
          <p:nvPr/>
        </p:nvSpPr>
        <p:spPr>
          <a:xfrm>
            <a:off x="9019156" y="3429000"/>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E51B7CF-4F8E-D5B8-1D53-47168C8806E7}"/>
              </a:ext>
            </a:extLst>
          </p:cNvPr>
          <p:cNvSpPr txBox="1"/>
          <p:nvPr/>
        </p:nvSpPr>
        <p:spPr>
          <a:xfrm>
            <a:off x="5244977" y="1731818"/>
            <a:ext cx="2923156" cy="369332"/>
          </a:xfrm>
          <a:prstGeom prst="rect">
            <a:avLst/>
          </a:prstGeom>
          <a:noFill/>
        </p:spPr>
        <p:txBody>
          <a:bodyPr wrap="square" rtlCol="0">
            <a:spAutoFit/>
          </a:bodyPr>
          <a:lstStyle/>
          <a:p>
            <a:r>
              <a:rPr lang="en-US" dirty="0"/>
              <a:t>Located at the bottom</a:t>
            </a:r>
          </a:p>
        </p:txBody>
      </p:sp>
      <p:cxnSp>
        <p:nvCxnSpPr>
          <p:cNvPr id="12" name="Straight Arrow Connector 11">
            <a:extLst>
              <a:ext uri="{FF2B5EF4-FFF2-40B4-BE49-F238E27FC236}">
                <a16:creationId xmlns:a16="http://schemas.microsoft.com/office/drawing/2014/main" id="{9F9AF507-BD61-E130-9C14-84FD11EA5A4A}"/>
              </a:ext>
            </a:extLst>
          </p:cNvPr>
          <p:cNvCxnSpPr>
            <a:cxnSpLocks/>
          </p:cNvCxnSpPr>
          <p:nvPr/>
        </p:nvCxnSpPr>
        <p:spPr>
          <a:xfrm>
            <a:off x="6609573" y="2246561"/>
            <a:ext cx="2409583" cy="128169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C1CE2F-834E-17F4-4D44-B75EC1885B66}"/>
              </a:ext>
            </a:extLst>
          </p:cNvPr>
          <p:cNvSpPr txBox="1"/>
          <p:nvPr/>
        </p:nvSpPr>
        <p:spPr>
          <a:xfrm>
            <a:off x="4038722" y="5888274"/>
            <a:ext cx="5270500" cy="923330"/>
          </a:xfrm>
          <a:prstGeom prst="rect">
            <a:avLst/>
          </a:prstGeom>
          <a:noFill/>
        </p:spPr>
        <p:txBody>
          <a:bodyPr wrap="square" rtlCol="0">
            <a:spAutoFit/>
          </a:bodyPr>
          <a:lstStyle/>
          <a:p>
            <a:r>
              <a:rPr lang="en-US" dirty="0"/>
              <a:t>Tests for AA’: </a:t>
            </a:r>
          </a:p>
          <a:p>
            <a:pPr marL="285750" indent="-285750">
              <a:buFont typeface="Arial" panose="020B0604020202020204" pitchFamily="34" charset="0"/>
              <a:buChar char="•"/>
            </a:pPr>
            <a:r>
              <a:rPr lang="en-US" dirty="0"/>
              <a:t>Cluster radius: 10, 15, and 20 </a:t>
            </a:r>
            <a:r>
              <a:rPr lang="en-US" dirty="0" err="1"/>
              <a:t>Å</a:t>
            </a:r>
            <a:endParaRPr lang="en-US" dirty="0"/>
          </a:p>
          <a:p>
            <a:pPr marL="285750" indent="-285750">
              <a:buFont typeface="Arial" panose="020B0604020202020204" pitchFamily="34" charset="0"/>
              <a:buChar char="•"/>
            </a:pPr>
            <a:r>
              <a:rPr lang="en-US" dirty="0"/>
              <a:t>Method: Series expansion (Scattering order 1)</a:t>
            </a:r>
          </a:p>
        </p:txBody>
      </p:sp>
    </p:spTree>
    <p:extLst>
      <p:ext uri="{BB962C8B-B14F-4D97-AF65-F5344CB8AC3E}">
        <p14:creationId xmlns:p14="http://schemas.microsoft.com/office/powerpoint/2010/main" val="33064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28F61-D04D-4827-3598-92239E6D41C1}"/>
            </a:ext>
          </a:extLst>
        </p:cNvPr>
        <p:cNvGrpSpPr/>
        <p:nvPr/>
      </p:nvGrpSpPr>
      <p:grpSpPr>
        <a:xfrm>
          <a:off x="0" y="0"/>
          <a:ext cx="0" cy="0"/>
          <a:chOff x="0" y="0"/>
          <a:chExt cx="0" cy="0"/>
        </a:xfrm>
      </p:grpSpPr>
      <p:sp>
        <p:nvSpPr>
          <p:cNvPr id="5" name="テキスト ボックス 10">
            <a:extLst>
              <a:ext uri="{FF2B5EF4-FFF2-40B4-BE49-F238E27FC236}">
                <a16:creationId xmlns:a16="http://schemas.microsoft.com/office/drawing/2014/main" id="{1353D5A2-3FCC-4404-9004-E2EEB82C3DA7}"/>
              </a:ext>
            </a:extLst>
          </p:cNvPr>
          <p:cNvSpPr txBox="1"/>
          <p:nvPr/>
        </p:nvSpPr>
        <p:spPr>
          <a:xfrm>
            <a:off x="2326418" y="100999"/>
            <a:ext cx="7460377"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AA’ stacking with radius 10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7373C37A-B07D-9AB5-F378-7F795011CC9D}"/>
              </a:ext>
            </a:extLst>
          </p:cNvPr>
          <p:cNvSpPr txBox="1"/>
          <p:nvPr/>
        </p:nvSpPr>
        <p:spPr>
          <a:xfrm>
            <a:off x="825225" y="54007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040B0A93-2327-B702-3B0D-0B73C77C38C8}"/>
              </a:ext>
            </a:extLst>
          </p:cNvPr>
          <p:cNvSpPr txBox="1"/>
          <p:nvPr/>
        </p:nvSpPr>
        <p:spPr>
          <a:xfrm>
            <a:off x="5371824" y="54167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BF105503-9416-8C82-2D2B-5145359BE69E}"/>
              </a:ext>
            </a:extLst>
          </p:cNvPr>
          <p:cNvSpPr txBox="1"/>
          <p:nvPr/>
        </p:nvSpPr>
        <p:spPr>
          <a:xfrm>
            <a:off x="9462434" y="54129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pic>
        <p:nvPicPr>
          <p:cNvPr id="3" name="Picture 2" descr="A purple circle with a white line and a green line&#10;&#10;AI-generated content may be incorrect.">
            <a:extLst>
              <a:ext uri="{FF2B5EF4-FFF2-40B4-BE49-F238E27FC236}">
                <a16:creationId xmlns:a16="http://schemas.microsoft.com/office/drawing/2014/main" id="{54B6772F-7266-9A32-D3DE-67ABB55A323E}"/>
              </a:ext>
            </a:extLst>
          </p:cNvPr>
          <p:cNvPicPr>
            <a:picLocks noChangeAspect="1"/>
          </p:cNvPicPr>
          <p:nvPr/>
        </p:nvPicPr>
        <p:blipFill>
          <a:blip r:embed="rId3"/>
          <a:srcRect l="14484" t="11111" r="12699" b="10318"/>
          <a:stretch>
            <a:fillRect/>
          </a:stretch>
        </p:blipFill>
        <p:spPr>
          <a:xfrm>
            <a:off x="8230260" y="1209045"/>
            <a:ext cx="3961740" cy="4274797"/>
          </a:xfrm>
          <a:prstGeom prst="rect">
            <a:avLst/>
          </a:prstGeom>
        </p:spPr>
      </p:pic>
      <p:pic>
        <p:nvPicPr>
          <p:cNvPr id="6" name="Picture 5" descr="A blue and green circle with a white line&#10;&#10;AI-generated content may be incorrect.">
            <a:extLst>
              <a:ext uri="{FF2B5EF4-FFF2-40B4-BE49-F238E27FC236}">
                <a16:creationId xmlns:a16="http://schemas.microsoft.com/office/drawing/2014/main" id="{8E32EA9C-2A4C-D13F-8EF4-D2A8DE70F12F}"/>
              </a:ext>
            </a:extLst>
          </p:cNvPr>
          <p:cNvPicPr>
            <a:picLocks noChangeAspect="1"/>
          </p:cNvPicPr>
          <p:nvPr/>
        </p:nvPicPr>
        <p:blipFill>
          <a:blip r:embed="rId4"/>
          <a:srcRect l="15164" t="11310" r="12018" b="10119"/>
          <a:stretch>
            <a:fillRect/>
          </a:stretch>
        </p:blipFill>
        <p:spPr>
          <a:xfrm>
            <a:off x="54995" y="1209045"/>
            <a:ext cx="3961795" cy="4274797"/>
          </a:xfrm>
          <a:prstGeom prst="rect">
            <a:avLst/>
          </a:prstGeom>
        </p:spPr>
      </p:pic>
      <p:pic>
        <p:nvPicPr>
          <p:cNvPr id="8" name="Picture 7" descr="A colorful circle with a white line&#10;&#10;AI-generated content may be incorrect.">
            <a:extLst>
              <a:ext uri="{FF2B5EF4-FFF2-40B4-BE49-F238E27FC236}">
                <a16:creationId xmlns:a16="http://schemas.microsoft.com/office/drawing/2014/main" id="{F5BC4BA5-CF6F-0B81-52FA-BDABDA2F6CE5}"/>
              </a:ext>
            </a:extLst>
          </p:cNvPr>
          <p:cNvPicPr>
            <a:picLocks noChangeAspect="1"/>
          </p:cNvPicPr>
          <p:nvPr/>
        </p:nvPicPr>
        <p:blipFill>
          <a:blip r:embed="rId5"/>
          <a:srcRect l="14047" t="11400" r="12982" b="10029"/>
          <a:stretch>
            <a:fillRect/>
          </a:stretch>
        </p:blipFill>
        <p:spPr>
          <a:xfrm>
            <a:off x="4016790" y="1195835"/>
            <a:ext cx="3970119" cy="4274797"/>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82C747D-D99F-1AD8-9E4D-B0B92F88A8D1}"/>
                  </a:ext>
                </a:extLst>
              </p:cNvPr>
              <p:cNvSpPr txBox="1"/>
              <p:nvPr/>
            </p:nvSpPr>
            <p:spPr>
              <a:xfrm>
                <a:off x="268494" y="749808"/>
                <a:ext cx="2857501" cy="80355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Radius=10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=13.3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14:m>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Radius</m:t>
                        </m:r>
                      </m:num>
                      <m:den>
                        <m:r>
                          <m:rPr>
                            <m:sty m:val="p"/>
                          </m:rPr>
                          <a:rPr lang="en-US" b="0" i="0" smtClean="0">
                            <a:latin typeface="Cambria Math" panose="02040503050406030204" pitchFamily="18" charset="0"/>
                          </a:rPr>
                          <m:t>mfp</m:t>
                        </m:r>
                      </m:den>
                    </m:f>
                    <m:r>
                      <a:rPr lang="en-US" b="0" i="1" smtClean="0">
                        <a:latin typeface="Cambria Math" panose="02040503050406030204" pitchFamily="18" charset="0"/>
                      </a:rPr>
                      <m:t>=0.75</m:t>
                    </m:r>
                  </m:oMath>
                </a14:m>
                <a:r>
                  <a:rPr lang="en-US" dirty="0"/>
                  <a:t> </a:t>
                </a:r>
              </a:p>
            </p:txBody>
          </p:sp>
        </mc:Choice>
        <mc:Fallback>
          <p:sp>
            <p:nvSpPr>
              <p:cNvPr id="9" name="TextBox 8">
                <a:extLst>
                  <a:ext uri="{FF2B5EF4-FFF2-40B4-BE49-F238E27FC236}">
                    <a16:creationId xmlns:a16="http://schemas.microsoft.com/office/drawing/2014/main" id="{982C747D-D99F-1AD8-9E4D-B0B92F88A8D1}"/>
                  </a:ext>
                </a:extLst>
              </p:cNvPr>
              <p:cNvSpPr txBox="1">
                <a:spLocks noRot="1" noChangeAspect="1" noMove="1" noResize="1" noEditPoints="1" noAdjustHandles="1" noChangeArrowheads="1" noChangeShapeType="1" noTextEdit="1"/>
              </p:cNvSpPr>
              <p:nvPr/>
            </p:nvSpPr>
            <p:spPr>
              <a:xfrm>
                <a:off x="268494" y="749808"/>
                <a:ext cx="2857501" cy="803553"/>
              </a:xfrm>
              <a:prstGeom prst="rect">
                <a:avLst/>
              </a:prstGeom>
              <a:blipFill>
                <a:blip r:embed="rId6"/>
                <a:stretch>
                  <a:fillRect l="-1770" t="-6250" b="-312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E9A22AAC-52A5-1EC4-CD25-E55BF1BA7034}"/>
              </a:ext>
            </a:extLst>
          </p:cNvPr>
          <p:cNvGrpSpPr/>
          <p:nvPr/>
        </p:nvGrpSpPr>
        <p:grpSpPr>
          <a:xfrm>
            <a:off x="1423822" y="1491042"/>
            <a:ext cx="2005475" cy="1940071"/>
            <a:chOff x="1384716" y="1527138"/>
            <a:chExt cx="2005475" cy="1940071"/>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C0967F0-5008-AB95-590B-29A4CA263A95}"/>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1" name="TextBox 10">
                  <a:extLst>
                    <a:ext uri="{FF2B5EF4-FFF2-40B4-BE49-F238E27FC236}">
                      <a16:creationId xmlns:a16="http://schemas.microsoft.com/office/drawing/2014/main" id="{9C0967F0-5008-AB95-590B-29A4CA263A95}"/>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DF4575A-D550-B9C3-A1AA-57CF65935393}"/>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2" name="TextBox 11">
                  <a:extLst>
                    <a:ext uri="{FF2B5EF4-FFF2-40B4-BE49-F238E27FC236}">
                      <a16:creationId xmlns:a16="http://schemas.microsoft.com/office/drawing/2014/main" id="{8DF4575A-D550-B9C3-A1AA-57CF65935393}"/>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8"/>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57376C7-48B6-FD6E-EB2B-9C0B43791EC1}"/>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3" name="TextBox 12">
                  <a:extLst>
                    <a:ext uri="{FF2B5EF4-FFF2-40B4-BE49-F238E27FC236}">
                      <a16:creationId xmlns:a16="http://schemas.microsoft.com/office/drawing/2014/main" id="{957376C7-48B6-FD6E-EB2B-9C0B43791EC1}"/>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C21C40-DB80-8CD2-3BA5-AF27A24FB2DF}"/>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4" name="TextBox 13">
                  <a:extLst>
                    <a:ext uri="{FF2B5EF4-FFF2-40B4-BE49-F238E27FC236}">
                      <a16:creationId xmlns:a16="http://schemas.microsoft.com/office/drawing/2014/main" id="{5EC21C40-DB80-8CD2-3BA5-AF27A24FB2DF}"/>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BE76B76-F636-D3CE-4054-D8431972070F}"/>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5" name="TextBox 14">
                  <a:extLst>
                    <a:ext uri="{FF2B5EF4-FFF2-40B4-BE49-F238E27FC236}">
                      <a16:creationId xmlns:a16="http://schemas.microsoft.com/office/drawing/2014/main" id="{0BE76B76-F636-D3CE-4054-D8431972070F}"/>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25AC556-B251-4A10-2C7B-C40AA202C8E8}"/>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6" name="TextBox 15">
                  <a:extLst>
                    <a:ext uri="{FF2B5EF4-FFF2-40B4-BE49-F238E27FC236}">
                      <a16:creationId xmlns:a16="http://schemas.microsoft.com/office/drawing/2014/main" id="{625AC556-B251-4A10-2C7B-C40AA202C8E8}"/>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2"/>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DB94BBA-ED3C-3212-3098-9569AE922709}"/>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0" name="TextBox 19">
                  <a:extLst>
                    <a:ext uri="{FF2B5EF4-FFF2-40B4-BE49-F238E27FC236}">
                      <a16:creationId xmlns:a16="http://schemas.microsoft.com/office/drawing/2014/main" id="{0DB94BBA-ED3C-3212-3098-9569AE922709}"/>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3"/>
                  <a:stretch>
                    <a:fillRect r="-11111"/>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5ECA64AD-976F-4870-1743-8C0971874A4E}"/>
              </a:ext>
            </a:extLst>
          </p:cNvPr>
          <p:cNvGrpSpPr/>
          <p:nvPr/>
        </p:nvGrpSpPr>
        <p:grpSpPr>
          <a:xfrm>
            <a:off x="1430938" y="3004325"/>
            <a:ext cx="1554680" cy="281459"/>
            <a:chOff x="1410619" y="2990779"/>
            <a:chExt cx="1554680" cy="281459"/>
          </a:xfrm>
        </p:grpSpPr>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F647429-EA3B-BB9D-35CB-6E6A8FC0A493}"/>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DF647429-EA3B-BB9D-35CB-6E6A8FC0A493}"/>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0733BAB-5B14-9466-A3F4-F487C1FBD2FF}"/>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00733BAB-5B14-9466-A3F4-F487C1FBD2FF}"/>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68DDD1C-7098-9EF8-C853-9B3CD99C93BF}"/>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6" name="TextBox 25">
                  <a:extLst>
                    <a:ext uri="{FF2B5EF4-FFF2-40B4-BE49-F238E27FC236}">
                      <a16:creationId xmlns:a16="http://schemas.microsoft.com/office/drawing/2014/main" id="{168DDD1C-7098-9EF8-C853-9B3CD99C93BF}"/>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5196B5A-43AC-BE6B-C1C7-3C3065B08ECE}"/>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7" name="TextBox 26">
                  <a:extLst>
                    <a:ext uri="{FF2B5EF4-FFF2-40B4-BE49-F238E27FC236}">
                      <a16:creationId xmlns:a16="http://schemas.microsoft.com/office/drawing/2014/main" id="{55196B5A-43AC-BE6B-C1C7-3C3065B08ECE}"/>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22809F5-17FB-AEA7-68F4-9B6D3D04C116}"/>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9" name="TextBox 28">
                  <a:extLst>
                    <a:ext uri="{FF2B5EF4-FFF2-40B4-BE49-F238E27FC236}">
                      <a16:creationId xmlns:a16="http://schemas.microsoft.com/office/drawing/2014/main" id="{222809F5-17FB-AEA7-68F4-9B6D3D04C116}"/>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A541CA4-7083-3DF7-8C15-8E99983A392C}"/>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0" name="TextBox 29">
                  <a:extLst>
                    <a:ext uri="{FF2B5EF4-FFF2-40B4-BE49-F238E27FC236}">
                      <a16:creationId xmlns:a16="http://schemas.microsoft.com/office/drawing/2014/main" id="{EA541CA4-7083-3DF7-8C15-8E99983A392C}"/>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9"/>
                  <a:stretch>
                    <a:fillRect r="-10714"/>
                  </a:stretch>
                </a:blipFill>
              </p:spPr>
              <p:txBody>
                <a:bodyPr/>
                <a:lstStyle/>
                <a:p>
                  <a:r>
                    <a:rPr lang="en-US">
                      <a:noFill/>
                    </a:rPr>
                    <a:t> </a:t>
                  </a:r>
                </a:p>
              </p:txBody>
            </p:sp>
          </mc:Fallback>
        </mc:AlternateContent>
      </p:grpSp>
    </p:spTree>
    <p:extLst>
      <p:ext uri="{BB962C8B-B14F-4D97-AF65-F5344CB8AC3E}">
        <p14:creationId xmlns:p14="http://schemas.microsoft.com/office/powerpoint/2010/main" val="413489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C631-F967-A1B4-7129-A8CC883F11D0}"/>
            </a:ext>
          </a:extLst>
        </p:cNvPr>
        <p:cNvGrpSpPr/>
        <p:nvPr/>
      </p:nvGrpSpPr>
      <p:grpSpPr>
        <a:xfrm>
          <a:off x="0" y="0"/>
          <a:ext cx="0" cy="0"/>
          <a:chOff x="0" y="0"/>
          <a:chExt cx="0" cy="0"/>
        </a:xfrm>
      </p:grpSpPr>
      <p:sp>
        <p:nvSpPr>
          <p:cNvPr id="5" name="テキスト ボックス 10">
            <a:extLst>
              <a:ext uri="{FF2B5EF4-FFF2-40B4-BE49-F238E27FC236}">
                <a16:creationId xmlns:a16="http://schemas.microsoft.com/office/drawing/2014/main" id="{306FA1CA-96BA-C0BD-8791-C67AD7BEEAEC}"/>
              </a:ext>
            </a:extLst>
          </p:cNvPr>
          <p:cNvSpPr txBox="1"/>
          <p:nvPr/>
        </p:nvSpPr>
        <p:spPr>
          <a:xfrm>
            <a:off x="2326418" y="100999"/>
            <a:ext cx="7424163"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AA’ stacking with radius 15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2DD00BF2-D920-3A81-0D83-44649E49135E}"/>
              </a:ext>
            </a:extLst>
          </p:cNvPr>
          <p:cNvSpPr txBox="1"/>
          <p:nvPr/>
        </p:nvSpPr>
        <p:spPr>
          <a:xfrm>
            <a:off x="825225" y="53880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67C4DED6-A637-5320-BD1D-66A826D366A7}"/>
              </a:ext>
            </a:extLst>
          </p:cNvPr>
          <p:cNvSpPr txBox="1"/>
          <p:nvPr/>
        </p:nvSpPr>
        <p:spPr>
          <a:xfrm>
            <a:off x="5371824" y="53659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F0757030-D8EB-DF82-DC4B-4F79E765580F}"/>
              </a:ext>
            </a:extLst>
          </p:cNvPr>
          <p:cNvSpPr txBox="1"/>
          <p:nvPr/>
        </p:nvSpPr>
        <p:spPr>
          <a:xfrm>
            <a:off x="9462434" y="53748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pic>
        <p:nvPicPr>
          <p:cNvPr id="4" name="Picture 3" descr="A purple circle with a white line&#10;&#10;AI-generated content may be incorrect.">
            <a:extLst>
              <a:ext uri="{FF2B5EF4-FFF2-40B4-BE49-F238E27FC236}">
                <a16:creationId xmlns:a16="http://schemas.microsoft.com/office/drawing/2014/main" id="{BB3337BC-FF11-61AD-5032-6D5D402FB3A5}"/>
              </a:ext>
            </a:extLst>
          </p:cNvPr>
          <p:cNvPicPr>
            <a:picLocks noChangeAspect="1"/>
          </p:cNvPicPr>
          <p:nvPr/>
        </p:nvPicPr>
        <p:blipFill>
          <a:blip r:embed="rId3"/>
          <a:srcRect l="14322" t="11058" r="12860" b="10371"/>
          <a:stretch>
            <a:fillRect/>
          </a:stretch>
        </p:blipFill>
        <p:spPr>
          <a:xfrm>
            <a:off x="8229600" y="1207008"/>
            <a:ext cx="3961795" cy="4274797"/>
          </a:xfrm>
          <a:prstGeom prst="rect">
            <a:avLst/>
          </a:prstGeom>
        </p:spPr>
      </p:pic>
      <p:pic>
        <p:nvPicPr>
          <p:cNvPr id="9" name="Picture 8" descr="A blue and yellow circle with white lines&#10;&#10;AI-generated content may be incorrect.">
            <a:extLst>
              <a:ext uri="{FF2B5EF4-FFF2-40B4-BE49-F238E27FC236}">
                <a16:creationId xmlns:a16="http://schemas.microsoft.com/office/drawing/2014/main" id="{C9A935BA-845E-CAD0-557F-6526A8EAEB36}"/>
              </a:ext>
            </a:extLst>
          </p:cNvPr>
          <p:cNvPicPr>
            <a:picLocks noChangeAspect="1"/>
          </p:cNvPicPr>
          <p:nvPr/>
        </p:nvPicPr>
        <p:blipFill>
          <a:blip r:embed="rId4"/>
          <a:srcRect l="14290" t="11257" r="12892" b="10171"/>
          <a:stretch>
            <a:fillRect/>
          </a:stretch>
        </p:blipFill>
        <p:spPr>
          <a:xfrm>
            <a:off x="54864" y="1207008"/>
            <a:ext cx="3961795" cy="4274851"/>
          </a:xfrm>
          <a:prstGeom prst="rect">
            <a:avLst/>
          </a:prstGeom>
        </p:spPr>
      </p:pic>
      <p:pic>
        <p:nvPicPr>
          <p:cNvPr id="11" name="Picture 10" descr="A colorful circular object with a white line&#10;&#10;AI-generated content may be incorrect.">
            <a:extLst>
              <a:ext uri="{FF2B5EF4-FFF2-40B4-BE49-F238E27FC236}">
                <a16:creationId xmlns:a16="http://schemas.microsoft.com/office/drawing/2014/main" id="{B999999F-0442-00B8-28A8-1C79733AED44}"/>
              </a:ext>
            </a:extLst>
          </p:cNvPr>
          <p:cNvPicPr>
            <a:picLocks noChangeAspect="1"/>
          </p:cNvPicPr>
          <p:nvPr/>
        </p:nvPicPr>
        <p:blipFill>
          <a:blip r:embed="rId5"/>
          <a:srcRect l="14466" t="11349" r="12708" b="10079"/>
          <a:stretch>
            <a:fillRect/>
          </a:stretch>
        </p:blipFill>
        <p:spPr>
          <a:xfrm>
            <a:off x="4014216" y="1207008"/>
            <a:ext cx="3962230" cy="4274851"/>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86648E7-27E6-DA15-45CA-6F0EE4E11107}"/>
                  </a:ext>
                </a:extLst>
              </p:cNvPr>
              <p:cNvSpPr txBox="1"/>
              <p:nvPr/>
            </p:nvSpPr>
            <p:spPr>
              <a:xfrm>
                <a:off x="268494" y="749808"/>
                <a:ext cx="3058906" cy="80938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Radius=15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=13.5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Radius</m:t>
                        </m:r>
                      </m:num>
                      <m:den>
                        <m:r>
                          <m:rPr>
                            <m:sty m:val="p"/>
                          </m:rPr>
                          <a:rPr lang="en-US">
                            <a:latin typeface="Cambria Math" panose="02040503050406030204" pitchFamily="18" charset="0"/>
                          </a:rPr>
                          <m:t>mfp</m:t>
                        </m:r>
                      </m:den>
                    </m:f>
                    <m:r>
                      <a:rPr lang="en-US" i="1">
                        <a:latin typeface="Cambria Math" panose="02040503050406030204" pitchFamily="18" charset="0"/>
                      </a:rPr>
                      <m:t>= </m:t>
                    </m:r>
                    <m:r>
                      <a:rPr lang="en-US" b="0" i="1" smtClean="0">
                        <a:latin typeface="Cambria Math" panose="02040503050406030204" pitchFamily="18" charset="0"/>
                      </a:rPr>
                      <m:t>1.11</m:t>
                    </m:r>
                  </m:oMath>
                </a14:m>
                <a:r>
                  <a:rPr lang="en-US" dirty="0"/>
                  <a:t> </a:t>
                </a:r>
              </a:p>
            </p:txBody>
          </p:sp>
        </mc:Choice>
        <mc:Fallback>
          <p:sp>
            <p:nvSpPr>
              <p:cNvPr id="12" name="TextBox 11">
                <a:extLst>
                  <a:ext uri="{FF2B5EF4-FFF2-40B4-BE49-F238E27FC236}">
                    <a16:creationId xmlns:a16="http://schemas.microsoft.com/office/drawing/2014/main" id="{586648E7-27E6-DA15-45CA-6F0EE4E11107}"/>
                  </a:ext>
                </a:extLst>
              </p:cNvPr>
              <p:cNvSpPr txBox="1">
                <a:spLocks noRot="1" noChangeAspect="1" noMove="1" noResize="1" noEditPoints="1" noAdjustHandles="1" noChangeArrowheads="1" noChangeShapeType="1" noTextEdit="1"/>
              </p:cNvSpPr>
              <p:nvPr/>
            </p:nvSpPr>
            <p:spPr>
              <a:xfrm>
                <a:off x="268494" y="749808"/>
                <a:ext cx="3058906" cy="809389"/>
              </a:xfrm>
              <a:prstGeom prst="rect">
                <a:avLst/>
              </a:prstGeom>
              <a:blipFill>
                <a:blip r:embed="rId6"/>
                <a:stretch>
                  <a:fillRect l="-1653" t="-6250" b="-3125"/>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095718C-9E82-A2B5-01CA-4E13724A43B8}"/>
              </a:ext>
            </a:extLst>
          </p:cNvPr>
          <p:cNvGrpSpPr/>
          <p:nvPr/>
        </p:nvGrpSpPr>
        <p:grpSpPr>
          <a:xfrm>
            <a:off x="1423822" y="1491042"/>
            <a:ext cx="2005475" cy="1940071"/>
            <a:chOff x="1384716" y="1527138"/>
            <a:chExt cx="2005475" cy="1940071"/>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68C098C-D11D-36F4-46B2-EA55D9AECB46}"/>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4" name="TextBox 13">
                  <a:extLst>
                    <a:ext uri="{FF2B5EF4-FFF2-40B4-BE49-F238E27FC236}">
                      <a16:creationId xmlns:a16="http://schemas.microsoft.com/office/drawing/2014/main" id="{468C098C-D11D-36F4-46B2-EA55D9AECB46}"/>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E2AB3F5-7CB2-4711-80EF-1F90217D6F47}"/>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5" name="TextBox 14">
                  <a:extLst>
                    <a:ext uri="{FF2B5EF4-FFF2-40B4-BE49-F238E27FC236}">
                      <a16:creationId xmlns:a16="http://schemas.microsoft.com/office/drawing/2014/main" id="{4E2AB3F5-7CB2-4711-80EF-1F90217D6F47}"/>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8"/>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FD7195A-D950-318B-645A-8C185AA22E59}"/>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6" name="TextBox 15">
                  <a:extLst>
                    <a:ext uri="{FF2B5EF4-FFF2-40B4-BE49-F238E27FC236}">
                      <a16:creationId xmlns:a16="http://schemas.microsoft.com/office/drawing/2014/main" id="{1FD7195A-D950-318B-645A-8C185AA22E59}"/>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1FA4AB2-E5DD-108E-BCE8-5C934552D262}"/>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0" name="TextBox 19">
                  <a:extLst>
                    <a:ext uri="{FF2B5EF4-FFF2-40B4-BE49-F238E27FC236}">
                      <a16:creationId xmlns:a16="http://schemas.microsoft.com/office/drawing/2014/main" id="{F1FA4AB2-E5DD-108E-BCE8-5C934552D262}"/>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A6B7E2A-15C1-B552-5DD2-66A938894481}"/>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1" name="TextBox 20">
                  <a:extLst>
                    <a:ext uri="{FF2B5EF4-FFF2-40B4-BE49-F238E27FC236}">
                      <a16:creationId xmlns:a16="http://schemas.microsoft.com/office/drawing/2014/main" id="{7A6B7E2A-15C1-B552-5DD2-66A938894481}"/>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C64F22A-0F5E-BCE1-139D-B4942C132955}"/>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2" name="TextBox 21">
                  <a:extLst>
                    <a:ext uri="{FF2B5EF4-FFF2-40B4-BE49-F238E27FC236}">
                      <a16:creationId xmlns:a16="http://schemas.microsoft.com/office/drawing/2014/main" id="{2C64F22A-0F5E-BCE1-139D-B4942C132955}"/>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2"/>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D5EF51E-60C8-3D8D-86C6-309DF8494245}"/>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3" name="TextBox 22">
                  <a:extLst>
                    <a:ext uri="{FF2B5EF4-FFF2-40B4-BE49-F238E27FC236}">
                      <a16:creationId xmlns:a16="http://schemas.microsoft.com/office/drawing/2014/main" id="{1D5EF51E-60C8-3D8D-86C6-309DF8494245}"/>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3"/>
                  <a:stretch>
                    <a:fillRect r="-1111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6CDEDDF5-2948-48E9-B0CB-53B01E1CE8CF}"/>
              </a:ext>
            </a:extLst>
          </p:cNvPr>
          <p:cNvGrpSpPr/>
          <p:nvPr/>
        </p:nvGrpSpPr>
        <p:grpSpPr>
          <a:xfrm>
            <a:off x="1464803" y="2997552"/>
            <a:ext cx="1554680" cy="281459"/>
            <a:chOff x="1410619" y="2990779"/>
            <a:chExt cx="1554680" cy="281459"/>
          </a:xfrm>
        </p:grpSpPr>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4FC37E-1EB3-5D69-1499-3A1D7083E5E4}"/>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364FC37E-1EB3-5D69-1499-3A1D7083E5E4}"/>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8E08F92-A66A-2BD8-329D-09D44C97A128}"/>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6" name="TextBox 25">
                  <a:extLst>
                    <a:ext uri="{FF2B5EF4-FFF2-40B4-BE49-F238E27FC236}">
                      <a16:creationId xmlns:a16="http://schemas.microsoft.com/office/drawing/2014/main" id="{B8E08F92-A66A-2BD8-329D-09D44C97A128}"/>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BD4EC5D-90A3-C942-BC34-A8D80489E7B0}"/>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7" name="TextBox 26">
                  <a:extLst>
                    <a:ext uri="{FF2B5EF4-FFF2-40B4-BE49-F238E27FC236}">
                      <a16:creationId xmlns:a16="http://schemas.microsoft.com/office/drawing/2014/main" id="{5BD4EC5D-90A3-C942-BC34-A8D80489E7B0}"/>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3D02516-CECE-6FC5-E131-49DFD0A67868}"/>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8" name="TextBox 27">
                  <a:extLst>
                    <a:ext uri="{FF2B5EF4-FFF2-40B4-BE49-F238E27FC236}">
                      <a16:creationId xmlns:a16="http://schemas.microsoft.com/office/drawing/2014/main" id="{73D02516-CECE-6FC5-E131-49DFD0A67868}"/>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0C7B0AB-EA07-6CBB-85FD-6301D1584FAC}"/>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9" name="TextBox 28">
                  <a:extLst>
                    <a:ext uri="{FF2B5EF4-FFF2-40B4-BE49-F238E27FC236}">
                      <a16:creationId xmlns:a16="http://schemas.microsoft.com/office/drawing/2014/main" id="{D0C7B0AB-EA07-6CBB-85FD-6301D1584FAC}"/>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FF37E59-3799-0F5F-7B76-4C2C3B796861}"/>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0" name="TextBox 29">
                  <a:extLst>
                    <a:ext uri="{FF2B5EF4-FFF2-40B4-BE49-F238E27FC236}">
                      <a16:creationId xmlns:a16="http://schemas.microsoft.com/office/drawing/2014/main" id="{4FF37E59-3799-0F5F-7B76-4C2C3B796861}"/>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9"/>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131691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E17FA-C2A6-C1CC-2CFE-B3F2544D214A}"/>
            </a:ext>
          </a:extLst>
        </p:cNvPr>
        <p:cNvGrpSpPr/>
        <p:nvPr/>
      </p:nvGrpSpPr>
      <p:grpSpPr>
        <a:xfrm>
          <a:off x="0" y="0"/>
          <a:ext cx="0" cy="0"/>
          <a:chOff x="0" y="0"/>
          <a:chExt cx="0" cy="0"/>
        </a:xfrm>
      </p:grpSpPr>
      <p:pic>
        <p:nvPicPr>
          <p:cNvPr id="7" name="Picture 6" descr="A blue circle with a white line&#10;&#10;AI-generated content may be incorrect.">
            <a:extLst>
              <a:ext uri="{FF2B5EF4-FFF2-40B4-BE49-F238E27FC236}">
                <a16:creationId xmlns:a16="http://schemas.microsoft.com/office/drawing/2014/main" id="{C09D0D8D-F69C-EAE7-90B7-6F7EDB65B2C7}"/>
              </a:ext>
            </a:extLst>
          </p:cNvPr>
          <p:cNvPicPr>
            <a:picLocks noChangeAspect="1"/>
          </p:cNvPicPr>
          <p:nvPr/>
        </p:nvPicPr>
        <p:blipFill>
          <a:blip r:embed="rId3"/>
          <a:srcRect l="14383" t="11205" r="12658" b="10294"/>
          <a:stretch>
            <a:fillRect/>
          </a:stretch>
        </p:blipFill>
        <p:spPr>
          <a:xfrm>
            <a:off x="54864" y="1207008"/>
            <a:ext cx="3969466" cy="4270988"/>
          </a:xfrm>
          <a:prstGeom prst="rect">
            <a:avLst/>
          </a:prstGeom>
        </p:spPr>
      </p:pic>
      <p:sp>
        <p:nvSpPr>
          <p:cNvPr id="5" name="テキスト ボックス 10">
            <a:extLst>
              <a:ext uri="{FF2B5EF4-FFF2-40B4-BE49-F238E27FC236}">
                <a16:creationId xmlns:a16="http://schemas.microsoft.com/office/drawing/2014/main" id="{2117F836-CA9B-E670-5177-E16AC6F167AD}"/>
              </a:ext>
            </a:extLst>
          </p:cNvPr>
          <p:cNvSpPr txBox="1"/>
          <p:nvPr/>
        </p:nvSpPr>
        <p:spPr>
          <a:xfrm>
            <a:off x="2326418" y="100999"/>
            <a:ext cx="7469431"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AA’ stacking with radius 20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F4349376-4E75-ABEE-2C3F-78C59BF925FC}"/>
              </a:ext>
            </a:extLst>
          </p:cNvPr>
          <p:cNvSpPr txBox="1"/>
          <p:nvPr/>
        </p:nvSpPr>
        <p:spPr>
          <a:xfrm>
            <a:off x="825225" y="53880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7DBAC096-FE30-499B-80DC-912E6EF30B25}"/>
              </a:ext>
            </a:extLst>
          </p:cNvPr>
          <p:cNvSpPr txBox="1"/>
          <p:nvPr/>
        </p:nvSpPr>
        <p:spPr>
          <a:xfrm>
            <a:off x="5371824" y="53659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AA7B98E8-D770-06BE-A11B-3665AF19D132}"/>
              </a:ext>
            </a:extLst>
          </p:cNvPr>
          <p:cNvSpPr txBox="1"/>
          <p:nvPr/>
        </p:nvSpPr>
        <p:spPr>
          <a:xfrm>
            <a:off x="9462434" y="53748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EEE4D3-D515-F47B-A91D-4E6EB7B88F4E}"/>
                  </a:ext>
                </a:extLst>
              </p:cNvPr>
              <p:cNvSpPr txBox="1"/>
              <p:nvPr/>
            </p:nvSpPr>
            <p:spPr>
              <a:xfrm>
                <a:off x="268493" y="749808"/>
                <a:ext cx="3693907" cy="9419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Radius=20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=13.8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Radius</m:t>
                          </m:r>
                        </m:num>
                        <m:den>
                          <m:r>
                            <m:rPr>
                              <m:sty m:val="p"/>
                            </m:rPr>
                            <a:rPr lang="en-US">
                              <a:latin typeface="Cambria Math" panose="02040503050406030204" pitchFamily="18" charset="0"/>
                            </a:rPr>
                            <m:t>mfp</m:t>
                          </m:r>
                        </m:den>
                      </m:f>
                      <m:r>
                        <a:rPr lang="en-US" i="1">
                          <a:latin typeface="Cambria Math" panose="02040503050406030204" pitchFamily="18" charset="0"/>
                        </a:rPr>
                        <m:t>=0.75</m:t>
                      </m:r>
                    </m:oMath>
                  </m:oMathPara>
                </a14:m>
                <a:endParaRPr lang="en-US" dirty="0"/>
              </a:p>
            </p:txBody>
          </p:sp>
        </mc:Choice>
        <mc:Fallback>
          <p:sp>
            <p:nvSpPr>
              <p:cNvPr id="12" name="TextBox 11">
                <a:extLst>
                  <a:ext uri="{FF2B5EF4-FFF2-40B4-BE49-F238E27FC236}">
                    <a16:creationId xmlns:a16="http://schemas.microsoft.com/office/drawing/2014/main" id="{86EEE4D3-D515-F47B-A91D-4E6EB7B88F4E}"/>
                  </a:ext>
                </a:extLst>
              </p:cNvPr>
              <p:cNvSpPr txBox="1">
                <a:spLocks noRot="1" noChangeAspect="1" noMove="1" noResize="1" noEditPoints="1" noAdjustHandles="1" noChangeArrowheads="1" noChangeShapeType="1" noTextEdit="1"/>
              </p:cNvSpPr>
              <p:nvPr/>
            </p:nvSpPr>
            <p:spPr>
              <a:xfrm>
                <a:off x="268493" y="749808"/>
                <a:ext cx="3693907" cy="941925"/>
              </a:xfrm>
              <a:prstGeom prst="rect">
                <a:avLst/>
              </a:prstGeom>
              <a:blipFill>
                <a:blip r:embed="rId4"/>
                <a:stretch>
                  <a:fillRect l="-1375" t="-5333" b="-5333"/>
                </a:stretch>
              </a:blipFill>
            </p:spPr>
            <p:txBody>
              <a:bodyPr/>
              <a:lstStyle/>
              <a:p>
                <a:r>
                  <a:rPr lang="en-US">
                    <a:noFill/>
                  </a:rPr>
                  <a:t> </a:t>
                </a:r>
              </a:p>
            </p:txBody>
          </p:sp>
        </mc:Fallback>
      </mc:AlternateContent>
      <p:pic>
        <p:nvPicPr>
          <p:cNvPr id="3" name="Picture 2" descr="A close-up of a graph&#10;&#10;AI-generated content may be incorrect.">
            <a:extLst>
              <a:ext uri="{FF2B5EF4-FFF2-40B4-BE49-F238E27FC236}">
                <a16:creationId xmlns:a16="http://schemas.microsoft.com/office/drawing/2014/main" id="{1AE4F44C-F8F6-381B-90C1-C08E22868CD9}"/>
              </a:ext>
            </a:extLst>
          </p:cNvPr>
          <p:cNvPicPr>
            <a:picLocks noChangeAspect="1"/>
          </p:cNvPicPr>
          <p:nvPr/>
        </p:nvPicPr>
        <p:blipFill>
          <a:blip r:embed="rId5"/>
          <a:srcRect l="14537" t="11360" r="12641" b="10068"/>
          <a:stretch>
            <a:fillRect/>
          </a:stretch>
        </p:blipFill>
        <p:spPr>
          <a:xfrm>
            <a:off x="8229600" y="1207008"/>
            <a:ext cx="3962012" cy="4274851"/>
          </a:xfrm>
          <a:prstGeom prst="rect">
            <a:avLst/>
          </a:prstGeom>
        </p:spPr>
      </p:pic>
      <p:pic>
        <p:nvPicPr>
          <p:cNvPr id="10" name="Picture 9" descr="A blue and green circle with a white line&#10;&#10;AI-generated content may be incorrect.">
            <a:extLst>
              <a:ext uri="{FF2B5EF4-FFF2-40B4-BE49-F238E27FC236}">
                <a16:creationId xmlns:a16="http://schemas.microsoft.com/office/drawing/2014/main" id="{9F9D7BFD-17E1-1241-CB6A-3EFE1B8DFD8D}"/>
              </a:ext>
            </a:extLst>
          </p:cNvPr>
          <p:cNvPicPr>
            <a:picLocks noChangeAspect="1"/>
          </p:cNvPicPr>
          <p:nvPr/>
        </p:nvPicPr>
        <p:blipFill>
          <a:blip r:embed="rId6"/>
          <a:srcRect l="14196" t="11237" r="12983" b="10192"/>
          <a:stretch>
            <a:fillRect/>
          </a:stretch>
        </p:blipFill>
        <p:spPr>
          <a:xfrm>
            <a:off x="4014216" y="1207008"/>
            <a:ext cx="3961958" cy="4274797"/>
          </a:xfrm>
          <a:prstGeom prst="rect">
            <a:avLst/>
          </a:prstGeom>
        </p:spPr>
      </p:pic>
      <p:grpSp>
        <p:nvGrpSpPr>
          <p:cNvPr id="13" name="Group 12">
            <a:extLst>
              <a:ext uri="{FF2B5EF4-FFF2-40B4-BE49-F238E27FC236}">
                <a16:creationId xmlns:a16="http://schemas.microsoft.com/office/drawing/2014/main" id="{7F59A1F3-53DC-33D4-516C-C6D2F09042AC}"/>
              </a:ext>
            </a:extLst>
          </p:cNvPr>
          <p:cNvGrpSpPr/>
          <p:nvPr/>
        </p:nvGrpSpPr>
        <p:grpSpPr>
          <a:xfrm>
            <a:off x="1423822" y="1491042"/>
            <a:ext cx="2005475" cy="1940071"/>
            <a:chOff x="1384716" y="1527138"/>
            <a:chExt cx="2005475" cy="1940071"/>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A8408B7-F65C-D78E-DEF4-606DBC03F902}"/>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4" name="TextBox 13">
                  <a:extLst>
                    <a:ext uri="{FF2B5EF4-FFF2-40B4-BE49-F238E27FC236}">
                      <a16:creationId xmlns:a16="http://schemas.microsoft.com/office/drawing/2014/main" id="{1A8408B7-F65C-D78E-DEF4-606DBC03F902}"/>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5D2FAF4-DD56-1610-C178-8EE6D3347BF1}"/>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5" name="TextBox 14">
                  <a:extLst>
                    <a:ext uri="{FF2B5EF4-FFF2-40B4-BE49-F238E27FC236}">
                      <a16:creationId xmlns:a16="http://schemas.microsoft.com/office/drawing/2014/main" id="{C5D2FAF4-DD56-1610-C178-8EE6D3347BF1}"/>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8"/>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F9AFB42-4763-8E4F-C423-99CE8C004FD0}"/>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6" name="TextBox 15">
                  <a:extLst>
                    <a:ext uri="{FF2B5EF4-FFF2-40B4-BE49-F238E27FC236}">
                      <a16:creationId xmlns:a16="http://schemas.microsoft.com/office/drawing/2014/main" id="{AF9AFB42-4763-8E4F-C423-99CE8C004FD0}"/>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42CF778-46FB-FBBE-07DF-BE9E9A37CAFB}"/>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0" name="TextBox 19">
                  <a:extLst>
                    <a:ext uri="{FF2B5EF4-FFF2-40B4-BE49-F238E27FC236}">
                      <a16:creationId xmlns:a16="http://schemas.microsoft.com/office/drawing/2014/main" id="{342CF778-46FB-FBBE-07DF-BE9E9A37CAFB}"/>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FEA9A6-8872-DBAE-420A-4C3F2CC86CCF}"/>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1" name="TextBox 20">
                  <a:extLst>
                    <a:ext uri="{FF2B5EF4-FFF2-40B4-BE49-F238E27FC236}">
                      <a16:creationId xmlns:a16="http://schemas.microsoft.com/office/drawing/2014/main" id="{97FEA9A6-8872-DBAE-420A-4C3F2CC86CCF}"/>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D4E341C-850B-378C-22C2-DC1B7B459685}"/>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2" name="TextBox 21">
                  <a:extLst>
                    <a:ext uri="{FF2B5EF4-FFF2-40B4-BE49-F238E27FC236}">
                      <a16:creationId xmlns:a16="http://schemas.microsoft.com/office/drawing/2014/main" id="{FD4E341C-850B-378C-22C2-DC1B7B459685}"/>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2"/>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52242CA-44BA-2C8C-6EF6-5348DB122D36}"/>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3" name="TextBox 22">
                  <a:extLst>
                    <a:ext uri="{FF2B5EF4-FFF2-40B4-BE49-F238E27FC236}">
                      <a16:creationId xmlns:a16="http://schemas.microsoft.com/office/drawing/2014/main" id="{552242CA-44BA-2C8C-6EF6-5348DB122D36}"/>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3"/>
                  <a:stretch>
                    <a:fillRect r="-1111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17B2F95B-330C-89CB-46E1-8170B13329D8}"/>
              </a:ext>
            </a:extLst>
          </p:cNvPr>
          <p:cNvGrpSpPr/>
          <p:nvPr/>
        </p:nvGrpSpPr>
        <p:grpSpPr>
          <a:xfrm>
            <a:off x="1471576" y="2997552"/>
            <a:ext cx="1554680" cy="281459"/>
            <a:chOff x="1410619" y="2990779"/>
            <a:chExt cx="1554680" cy="281459"/>
          </a:xfrm>
        </p:grpSpPr>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A664872-670D-FC03-0D43-FAF00EF8005F}"/>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0A664872-670D-FC03-0D43-FAF00EF8005F}"/>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42F4562-AF0F-D292-BC53-95BD6DCE71E4}"/>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6" name="TextBox 25">
                  <a:extLst>
                    <a:ext uri="{FF2B5EF4-FFF2-40B4-BE49-F238E27FC236}">
                      <a16:creationId xmlns:a16="http://schemas.microsoft.com/office/drawing/2014/main" id="{E42F4562-AF0F-D292-BC53-95BD6DCE71E4}"/>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DA42B529-9770-C63C-401F-2D2A48FDCE43}"/>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7" name="TextBox 26">
                  <a:extLst>
                    <a:ext uri="{FF2B5EF4-FFF2-40B4-BE49-F238E27FC236}">
                      <a16:creationId xmlns:a16="http://schemas.microsoft.com/office/drawing/2014/main" id="{DA42B529-9770-C63C-401F-2D2A48FDCE43}"/>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7104D7E-3FF0-4327-6188-40126E1EA5C9}"/>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8" name="TextBox 27">
                  <a:extLst>
                    <a:ext uri="{FF2B5EF4-FFF2-40B4-BE49-F238E27FC236}">
                      <a16:creationId xmlns:a16="http://schemas.microsoft.com/office/drawing/2014/main" id="{E7104D7E-3FF0-4327-6188-40126E1EA5C9}"/>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BBB798C-34DA-C384-5FA1-2142737D2FFE}"/>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9" name="TextBox 28">
                  <a:extLst>
                    <a:ext uri="{FF2B5EF4-FFF2-40B4-BE49-F238E27FC236}">
                      <a16:creationId xmlns:a16="http://schemas.microsoft.com/office/drawing/2014/main" id="{1BBB798C-34DA-C384-5FA1-2142737D2FFE}"/>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78E7F98B-BD71-1557-0F15-C2EF0BABBEC1}"/>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0" name="TextBox 29">
                  <a:extLst>
                    <a:ext uri="{FF2B5EF4-FFF2-40B4-BE49-F238E27FC236}">
                      <a16:creationId xmlns:a16="http://schemas.microsoft.com/office/drawing/2014/main" id="{78E7F98B-BD71-1557-0F15-C2EF0BABBEC1}"/>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9"/>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96230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F31FC-CB0F-28F2-C934-5F736B27AF22}"/>
            </a:ext>
          </a:extLst>
        </p:cNvPr>
        <p:cNvGrpSpPr/>
        <p:nvPr/>
      </p:nvGrpSpPr>
      <p:grpSpPr>
        <a:xfrm>
          <a:off x="0" y="0"/>
          <a:ext cx="0" cy="0"/>
          <a:chOff x="0" y="0"/>
          <a:chExt cx="0" cy="0"/>
        </a:xfrm>
      </p:grpSpPr>
      <p:sp>
        <p:nvSpPr>
          <p:cNvPr id="4" name="テキスト ボックス 10">
            <a:extLst>
              <a:ext uri="{FF2B5EF4-FFF2-40B4-BE49-F238E27FC236}">
                <a16:creationId xmlns:a16="http://schemas.microsoft.com/office/drawing/2014/main" id="{0971C8B7-1498-E6DC-1DDE-9D8AED9BDAF4}"/>
              </a:ext>
            </a:extLst>
          </p:cNvPr>
          <p:cNvSpPr txBox="1"/>
          <p:nvPr/>
        </p:nvSpPr>
        <p:spPr>
          <a:xfrm>
            <a:off x="3240818" y="59435"/>
            <a:ext cx="6219376"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 - calculation model -</a:t>
            </a:r>
          </a:p>
        </p:txBody>
      </p:sp>
      <p:sp>
        <p:nvSpPr>
          <p:cNvPr id="16" name="TextBox 15">
            <a:extLst>
              <a:ext uri="{FF2B5EF4-FFF2-40B4-BE49-F238E27FC236}">
                <a16:creationId xmlns:a16="http://schemas.microsoft.com/office/drawing/2014/main" id="{AC941599-F90E-F6E3-28D7-8DAE9DD7DE93}"/>
              </a:ext>
            </a:extLst>
          </p:cNvPr>
          <p:cNvSpPr txBox="1"/>
          <p:nvPr/>
        </p:nvSpPr>
        <p:spPr>
          <a:xfrm>
            <a:off x="239284" y="904185"/>
            <a:ext cx="619346" cy="369332"/>
          </a:xfrm>
          <a:prstGeom prst="rect">
            <a:avLst/>
          </a:prstGeom>
          <a:noFill/>
        </p:spPr>
        <p:txBody>
          <a:bodyPr wrap="square" rtlCol="0">
            <a:spAutoFit/>
          </a:bodyPr>
          <a:lstStyle/>
          <a:p>
            <a:r>
              <a:rPr lang="en-US" dirty="0"/>
              <a:t>AB:</a:t>
            </a:r>
          </a:p>
        </p:txBody>
      </p:sp>
      <p:sp>
        <p:nvSpPr>
          <p:cNvPr id="18" name="Rectangle 17">
            <a:extLst>
              <a:ext uri="{FF2B5EF4-FFF2-40B4-BE49-F238E27FC236}">
                <a16:creationId xmlns:a16="http://schemas.microsoft.com/office/drawing/2014/main" id="{89CA8E69-B537-F804-F027-B9213D0482C4}"/>
              </a:ext>
            </a:extLst>
          </p:cNvPr>
          <p:cNvSpPr/>
          <p:nvPr/>
        </p:nvSpPr>
        <p:spPr>
          <a:xfrm>
            <a:off x="8332150" y="1794617"/>
            <a:ext cx="1444239" cy="751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A0D2E10-225D-5FFE-91C9-E3FFEA7136F4}"/>
              </a:ext>
            </a:extLst>
          </p:cNvPr>
          <p:cNvSpPr/>
          <p:nvPr/>
        </p:nvSpPr>
        <p:spPr>
          <a:xfrm>
            <a:off x="6340980" y="4084890"/>
            <a:ext cx="3260444"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2614C7CE-CFD4-E988-BA63-E3F3EC3D4181}"/>
              </a:ext>
            </a:extLst>
          </p:cNvPr>
          <p:cNvSpPr/>
          <p:nvPr/>
        </p:nvSpPr>
        <p:spPr>
          <a:xfrm>
            <a:off x="858629" y="4339274"/>
            <a:ext cx="6382731" cy="2563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1" name="Group 40">
            <a:extLst>
              <a:ext uri="{FF2B5EF4-FFF2-40B4-BE49-F238E27FC236}">
                <a16:creationId xmlns:a16="http://schemas.microsoft.com/office/drawing/2014/main" id="{303189BC-48F4-D44B-E9CF-28F8CCE99C01}"/>
              </a:ext>
            </a:extLst>
          </p:cNvPr>
          <p:cNvGrpSpPr/>
          <p:nvPr/>
        </p:nvGrpSpPr>
        <p:grpSpPr>
          <a:xfrm>
            <a:off x="8398240" y="1794610"/>
            <a:ext cx="876199" cy="499312"/>
            <a:chOff x="6046044" y="3639403"/>
            <a:chExt cx="332935" cy="189727"/>
          </a:xfrm>
        </p:grpSpPr>
        <p:cxnSp>
          <p:nvCxnSpPr>
            <p:cNvPr id="37" name="Straight Connector 36">
              <a:extLst>
                <a:ext uri="{FF2B5EF4-FFF2-40B4-BE49-F238E27FC236}">
                  <a16:creationId xmlns:a16="http://schemas.microsoft.com/office/drawing/2014/main" id="{BAA881BA-C2A0-2C1A-64A5-FC303C3F6876}"/>
                </a:ext>
              </a:extLst>
            </p:cNvPr>
            <p:cNvCxnSpPr>
              <a:cxnSpLocks/>
            </p:cNvCxnSpPr>
            <p:nvPr/>
          </p:nvCxnSpPr>
          <p:spPr>
            <a:xfrm flipV="1">
              <a:off x="6046044" y="3642023"/>
              <a:ext cx="229276" cy="9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5F28975-DDB3-A089-C37B-351F520C2A1A}"/>
                </a:ext>
              </a:extLst>
            </p:cNvPr>
            <p:cNvCxnSpPr>
              <a:cxnSpLocks/>
            </p:cNvCxnSpPr>
            <p:nvPr/>
          </p:nvCxnSpPr>
          <p:spPr>
            <a:xfrm>
              <a:off x="6046044" y="3639403"/>
              <a:ext cx="115137"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2539327-BC0C-2001-9E6B-7934D80C3F8C}"/>
                </a:ext>
              </a:extLst>
            </p:cNvPr>
            <p:cNvCxnSpPr>
              <a:cxnSpLocks/>
            </p:cNvCxnSpPr>
            <p:nvPr/>
          </p:nvCxnSpPr>
          <p:spPr>
            <a:xfrm>
              <a:off x="6153529" y="3824237"/>
              <a:ext cx="22545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CA23A08-F67D-8A91-1168-A4EDC250817E}"/>
                </a:ext>
              </a:extLst>
            </p:cNvPr>
            <p:cNvCxnSpPr>
              <a:cxnSpLocks/>
            </p:cNvCxnSpPr>
            <p:nvPr/>
          </p:nvCxnSpPr>
          <p:spPr>
            <a:xfrm>
              <a:off x="6266254" y="3644224"/>
              <a:ext cx="106915" cy="1800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1" name="TextBox 50">
            <a:extLst>
              <a:ext uri="{FF2B5EF4-FFF2-40B4-BE49-F238E27FC236}">
                <a16:creationId xmlns:a16="http://schemas.microsoft.com/office/drawing/2014/main" id="{DA80FF13-B39A-06F5-3363-1945168F31BA}"/>
              </a:ext>
            </a:extLst>
          </p:cNvPr>
          <p:cNvSpPr txBox="1"/>
          <p:nvPr/>
        </p:nvSpPr>
        <p:spPr>
          <a:xfrm>
            <a:off x="8292439" y="2435402"/>
            <a:ext cx="3662223"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unit vector:</a:t>
            </a:r>
          </a:p>
          <a:p>
            <a:r>
              <a:rPr lang="en-US" dirty="0">
                <a:latin typeface="Arial" panose="020B0604020202020204" pitchFamily="34" charset="0"/>
                <a:cs typeface="Arial" panose="020B0604020202020204" pitchFamily="34" charset="0"/>
              </a:rPr>
              <a:t>2 Mo atoms are included.</a:t>
            </a:r>
          </a:p>
          <a:p>
            <a:r>
              <a:rPr lang="en-US" dirty="0">
                <a:latin typeface="Arial" panose="020B0604020202020204" pitchFamily="34" charset="0"/>
                <a:cs typeface="Arial" panose="020B0604020202020204" pitchFamily="34" charset="0"/>
              </a:rPr>
              <a:t>One is in the top and the other is in the bottom layer.</a:t>
            </a:r>
          </a:p>
        </p:txBody>
      </p:sp>
      <p:sp>
        <p:nvSpPr>
          <p:cNvPr id="52" name="楕円 16">
            <a:extLst>
              <a:ext uri="{FF2B5EF4-FFF2-40B4-BE49-F238E27FC236}">
                <a16:creationId xmlns:a16="http://schemas.microsoft.com/office/drawing/2014/main" id="{B2A7A373-BAED-FACD-894A-A226E39A2164}"/>
              </a:ext>
            </a:extLst>
          </p:cNvPr>
          <p:cNvSpPr/>
          <p:nvPr/>
        </p:nvSpPr>
        <p:spPr>
          <a:xfrm>
            <a:off x="8833924" y="1731932"/>
            <a:ext cx="257123" cy="254239"/>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53" name="楕円 16">
            <a:extLst>
              <a:ext uri="{FF2B5EF4-FFF2-40B4-BE49-F238E27FC236}">
                <a16:creationId xmlns:a16="http://schemas.microsoft.com/office/drawing/2014/main" id="{87DF9E15-6411-C816-74C5-74B2D0C93078}"/>
              </a:ext>
            </a:extLst>
          </p:cNvPr>
          <p:cNvSpPr/>
          <p:nvPr/>
        </p:nvSpPr>
        <p:spPr>
          <a:xfrm>
            <a:off x="8963739" y="2026806"/>
            <a:ext cx="257123" cy="254239"/>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pic>
        <p:nvPicPr>
          <p:cNvPr id="3" name="Picture 2" descr="A yellow and blue pattern&#10;&#10;AI-generated content may be incorrect.">
            <a:extLst>
              <a:ext uri="{FF2B5EF4-FFF2-40B4-BE49-F238E27FC236}">
                <a16:creationId xmlns:a16="http://schemas.microsoft.com/office/drawing/2014/main" id="{F8E2BA1F-5E32-92E7-C229-CC461A53655E}"/>
              </a:ext>
            </a:extLst>
          </p:cNvPr>
          <p:cNvPicPr>
            <a:picLocks noChangeAspect="1"/>
          </p:cNvPicPr>
          <p:nvPr/>
        </p:nvPicPr>
        <p:blipFill>
          <a:blip r:embed="rId2"/>
          <a:stretch>
            <a:fillRect/>
          </a:stretch>
        </p:blipFill>
        <p:spPr>
          <a:xfrm>
            <a:off x="2276856" y="905256"/>
            <a:ext cx="5581142" cy="5571871"/>
          </a:xfrm>
          <a:prstGeom prst="rect">
            <a:avLst/>
          </a:prstGeom>
        </p:spPr>
      </p:pic>
      <p:grpSp>
        <p:nvGrpSpPr>
          <p:cNvPr id="9" name="Group 8">
            <a:extLst>
              <a:ext uri="{FF2B5EF4-FFF2-40B4-BE49-F238E27FC236}">
                <a16:creationId xmlns:a16="http://schemas.microsoft.com/office/drawing/2014/main" id="{23B5BDF7-FB4D-6FD3-EACA-7FE6C525C68C}"/>
              </a:ext>
            </a:extLst>
          </p:cNvPr>
          <p:cNvGrpSpPr/>
          <p:nvPr/>
        </p:nvGrpSpPr>
        <p:grpSpPr>
          <a:xfrm>
            <a:off x="5129836" y="3552971"/>
            <a:ext cx="460767" cy="256372"/>
            <a:chOff x="5052427" y="3435296"/>
            <a:chExt cx="349653" cy="194548"/>
          </a:xfrm>
        </p:grpSpPr>
        <p:cxnSp>
          <p:nvCxnSpPr>
            <p:cNvPr id="5" name="Straight Connector 4">
              <a:extLst>
                <a:ext uri="{FF2B5EF4-FFF2-40B4-BE49-F238E27FC236}">
                  <a16:creationId xmlns:a16="http://schemas.microsoft.com/office/drawing/2014/main" id="{7D55F668-92F9-5199-D3E5-FB0BF71DB4E4}"/>
                </a:ext>
              </a:extLst>
            </p:cNvPr>
            <p:cNvCxnSpPr>
              <a:cxnSpLocks/>
            </p:cNvCxnSpPr>
            <p:nvPr/>
          </p:nvCxnSpPr>
          <p:spPr>
            <a:xfrm>
              <a:off x="5052427" y="3439122"/>
              <a:ext cx="23692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6604C56-992F-A99F-66CE-FB369CF8BFFE}"/>
                </a:ext>
              </a:extLst>
            </p:cNvPr>
            <p:cNvCxnSpPr>
              <a:cxnSpLocks/>
            </p:cNvCxnSpPr>
            <p:nvPr/>
          </p:nvCxnSpPr>
          <p:spPr>
            <a:xfrm>
              <a:off x="5060079" y="3435296"/>
              <a:ext cx="112725"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7EF94D5-4BFE-83D2-DB0C-813D38983CCB}"/>
                </a:ext>
              </a:extLst>
            </p:cNvPr>
            <p:cNvCxnSpPr>
              <a:cxnSpLocks/>
            </p:cNvCxnSpPr>
            <p:nvPr/>
          </p:nvCxnSpPr>
          <p:spPr>
            <a:xfrm>
              <a:off x="5165152" y="3625023"/>
              <a:ext cx="23692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7D5808E-A141-E07E-B075-BC21C69CA8E3}"/>
                </a:ext>
              </a:extLst>
            </p:cNvPr>
            <p:cNvCxnSpPr>
              <a:cxnSpLocks/>
            </p:cNvCxnSpPr>
            <p:nvPr/>
          </p:nvCxnSpPr>
          <p:spPr>
            <a:xfrm>
              <a:off x="5277877" y="3440117"/>
              <a:ext cx="112725" cy="1897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5809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A2E6F-DD81-D89F-0223-67F742D71FBC}"/>
            </a:ext>
          </a:extLst>
        </p:cNvPr>
        <p:cNvGrpSpPr/>
        <p:nvPr/>
      </p:nvGrpSpPr>
      <p:grpSpPr>
        <a:xfrm>
          <a:off x="0" y="0"/>
          <a:ext cx="0" cy="0"/>
          <a:chOff x="0" y="0"/>
          <a:chExt cx="0" cy="0"/>
        </a:xfrm>
      </p:grpSpPr>
      <p:pic>
        <p:nvPicPr>
          <p:cNvPr id="11" name="Picture 10" descr="A blue and yellow circle&#10;&#10;AI-generated content may be incorrect.">
            <a:extLst>
              <a:ext uri="{FF2B5EF4-FFF2-40B4-BE49-F238E27FC236}">
                <a16:creationId xmlns:a16="http://schemas.microsoft.com/office/drawing/2014/main" id="{51C4B685-D016-7132-0878-E1E8D2516DCA}"/>
              </a:ext>
            </a:extLst>
          </p:cNvPr>
          <p:cNvPicPr>
            <a:picLocks noChangeAspect="1"/>
          </p:cNvPicPr>
          <p:nvPr/>
        </p:nvPicPr>
        <p:blipFill>
          <a:blip r:embed="rId2"/>
          <a:stretch>
            <a:fillRect/>
          </a:stretch>
        </p:blipFill>
        <p:spPr>
          <a:xfrm>
            <a:off x="6949440" y="1581912"/>
            <a:ext cx="4660900" cy="4394200"/>
          </a:xfrm>
          <a:prstGeom prst="rect">
            <a:avLst/>
          </a:prstGeom>
        </p:spPr>
      </p:pic>
      <p:sp>
        <p:nvSpPr>
          <p:cNvPr id="5" name="テキスト ボックス 10">
            <a:extLst>
              <a:ext uri="{FF2B5EF4-FFF2-40B4-BE49-F238E27FC236}">
                <a16:creationId xmlns:a16="http://schemas.microsoft.com/office/drawing/2014/main" id="{5396DF4E-AC25-FDF2-7E86-409EA933BCCC}"/>
              </a:ext>
            </a:extLst>
          </p:cNvPr>
          <p:cNvSpPr txBox="1"/>
          <p:nvPr/>
        </p:nvSpPr>
        <p:spPr>
          <a:xfrm>
            <a:off x="1522854" y="100999"/>
            <a:ext cx="8951183"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 - two cluster based on the 2 emitters -</a:t>
            </a:r>
          </a:p>
        </p:txBody>
      </p:sp>
      <p:sp>
        <p:nvSpPr>
          <p:cNvPr id="6" name="TextBox 5">
            <a:extLst>
              <a:ext uri="{FF2B5EF4-FFF2-40B4-BE49-F238E27FC236}">
                <a16:creationId xmlns:a16="http://schemas.microsoft.com/office/drawing/2014/main" id="{053FF8E9-CCA1-3865-2E16-EA227A1FF0D7}"/>
              </a:ext>
            </a:extLst>
          </p:cNvPr>
          <p:cNvSpPr txBox="1"/>
          <p:nvPr/>
        </p:nvSpPr>
        <p:spPr>
          <a:xfrm>
            <a:off x="1669988" y="1217075"/>
            <a:ext cx="24255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top</a:t>
            </a:r>
          </a:p>
        </p:txBody>
      </p:sp>
      <p:sp>
        <p:nvSpPr>
          <p:cNvPr id="7" name="TextBox 6">
            <a:extLst>
              <a:ext uri="{FF2B5EF4-FFF2-40B4-BE49-F238E27FC236}">
                <a16:creationId xmlns:a16="http://schemas.microsoft.com/office/drawing/2014/main" id="{89ACC6CA-7179-7FC1-A348-CD70D86766EB}"/>
              </a:ext>
            </a:extLst>
          </p:cNvPr>
          <p:cNvSpPr txBox="1"/>
          <p:nvPr/>
        </p:nvSpPr>
        <p:spPr>
          <a:xfrm>
            <a:off x="7937623" y="1217075"/>
            <a:ext cx="27431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bottom</a:t>
            </a:r>
          </a:p>
        </p:txBody>
      </p:sp>
      <p:sp>
        <p:nvSpPr>
          <p:cNvPr id="9" name="Oval 8">
            <a:extLst>
              <a:ext uri="{FF2B5EF4-FFF2-40B4-BE49-F238E27FC236}">
                <a16:creationId xmlns:a16="http://schemas.microsoft.com/office/drawing/2014/main" id="{1522FDB2-D540-9045-A3BF-6C281FFCBA40}"/>
              </a:ext>
            </a:extLst>
          </p:cNvPr>
          <p:cNvSpPr/>
          <p:nvPr/>
        </p:nvSpPr>
        <p:spPr>
          <a:xfrm>
            <a:off x="9019156" y="3473604"/>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93376C5F-B4F1-95CA-2895-E7F9A001597A}"/>
              </a:ext>
            </a:extLst>
          </p:cNvPr>
          <p:cNvSpPr txBox="1"/>
          <p:nvPr/>
        </p:nvSpPr>
        <p:spPr>
          <a:xfrm>
            <a:off x="5244977" y="1731818"/>
            <a:ext cx="2923156" cy="369332"/>
          </a:xfrm>
          <a:prstGeom prst="rect">
            <a:avLst/>
          </a:prstGeom>
          <a:noFill/>
        </p:spPr>
        <p:txBody>
          <a:bodyPr wrap="square" rtlCol="0">
            <a:spAutoFit/>
          </a:bodyPr>
          <a:lstStyle/>
          <a:p>
            <a:r>
              <a:rPr lang="en-US" dirty="0"/>
              <a:t>Located at the bottom</a:t>
            </a:r>
          </a:p>
        </p:txBody>
      </p:sp>
      <p:cxnSp>
        <p:nvCxnSpPr>
          <p:cNvPr id="12" name="Straight Arrow Connector 11">
            <a:extLst>
              <a:ext uri="{FF2B5EF4-FFF2-40B4-BE49-F238E27FC236}">
                <a16:creationId xmlns:a16="http://schemas.microsoft.com/office/drawing/2014/main" id="{EEEBF25B-3125-1970-1DD3-1C0072F276D7}"/>
              </a:ext>
            </a:extLst>
          </p:cNvPr>
          <p:cNvCxnSpPr>
            <a:cxnSpLocks/>
          </p:cNvCxnSpPr>
          <p:nvPr/>
        </p:nvCxnSpPr>
        <p:spPr>
          <a:xfrm>
            <a:off x="6609573" y="2246561"/>
            <a:ext cx="2409583" cy="128169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blue and yellow circle&#10;&#10;AI-generated content may be incorrect.">
            <a:extLst>
              <a:ext uri="{FF2B5EF4-FFF2-40B4-BE49-F238E27FC236}">
                <a16:creationId xmlns:a16="http://schemas.microsoft.com/office/drawing/2014/main" id="{D321728E-09C3-3EDD-386D-247431245976}"/>
              </a:ext>
            </a:extLst>
          </p:cNvPr>
          <p:cNvPicPr>
            <a:picLocks noChangeAspect="1"/>
          </p:cNvPicPr>
          <p:nvPr/>
        </p:nvPicPr>
        <p:blipFill>
          <a:blip r:embed="rId3"/>
          <a:stretch>
            <a:fillRect/>
          </a:stretch>
        </p:blipFill>
        <p:spPr>
          <a:xfrm>
            <a:off x="524952" y="1581912"/>
            <a:ext cx="4660900" cy="4394200"/>
          </a:xfrm>
          <a:prstGeom prst="rect">
            <a:avLst/>
          </a:prstGeom>
        </p:spPr>
      </p:pic>
      <p:sp>
        <p:nvSpPr>
          <p:cNvPr id="15" name="Oval 14">
            <a:extLst>
              <a:ext uri="{FF2B5EF4-FFF2-40B4-BE49-F238E27FC236}">
                <a16:creationId xmlns:a16="http://schemas.microsoft.com/office/drawing/2014/main" id="{9180C2A3-5AB9-E827-8F3D-A884B83ECD5E}"/>
              </a:ext>
            </a:extLst>
          </p:cNvPr>
          <p:cNvSpPr/>
          <p:nvPr/>
        </p:nvSpPr>
        <p:spPr>
          <a:xfrm>
            <a:off x="2546195" y="3528260"/>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22AE861D-9D6F-04CF-CB97-436C798A4F61}"/>
              </a:ext>
            </a:extLst>
          </p:cNvPr>
          <p:cNvSpPr txBox="1"/>
          <p:nvPr/>
        </p:nvSpPr>
        <p:spPr>
          <a:xfrm>
            <a:off x="4038722" y="5888274"/>
            <a:ext cx="5270500" cy="923330"/>
          </a:xfrm>
          <a:prstGeom prst="rect">
            <a:avLst/>
          </a:prstGeom>
          <a:noFill/>
        </p:spPr>
        <p:txBody>
          <a:bodyPr wrap="square" rtlCol="0">
            <a:spAutoFit/>
          </a:bodyPr>
          <a:lstStyle/>
          <a:p>
            <a:r>
              <a:rPr lang="en-US" dirty="0"/>
              <a:t>Tests for AB’: </a:t>
            </a:r>
          </a:p>
          <a:p>
            <a:pPr marL="285750" indent="-285750">
              <a:buFont typeface="Arial" panose="020B0604020202020204" pitchFamily="34" charset="0"/>
              <a:buChar char="•"/>
            </a:pPr>
            <a:r>
              <a:rPr lang="en-US" dirty="0"/>
              <a:t>Cluster radius: 10, 15, and 20 </a:t>
            </a:r>
            <a:r>
              <a:rPr lang="en-US" dirty="0" err="1"/>
              <a:t>Å</a:t>
            </a:r>
            <a:endParaRPr lang="en-US" dirty="0"/>
          </a:p>
          <a:p>
            <a:pPr marL="285750" indent="-285750">
              <a:buFont typeface="Arial" panose="020B0604020202020204" pitchFamily="34" charset="0"/>
              <a:buChar char="•"/>
            </a:pPr>
            <a:r>
              <a:rPr lang="en-US" dirty="0"/>
              <a:t>Method: Series expansion (Scattering order 1)</a:t>
            </a:r>
          </a:p>
        </p:txBody>
      </p:sp>
    </p:spTree>
    <p:extLst>
      <p:ext uri="{BB962C8B-B14F-4D97-AF65-F5344CB8AC3E}">
        <p14:creationId xmlns:p14="http://schemas.microsoft.com/office/powerpoint/2010/main" val="174586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2D45-FACF-8701-7452-05018F2AA058}"/>
            </a:ext>
          </a:extLst>
        </p:cNvPr>
        <p:cNvGrpSpPr/>
        <p:nvPr/>
      </p:nvGrpSpPr>
      <p:grpSpPr>
        <a:xfrm>
          <a:off x="0" y="0"/>
          <a:ext cx="0" cy="0"/>
          <a:chOff x="0" y="0"/>
          <a:chExt cx="0" cy="0"/>
        </a:xfrm>
      </p:grpSpPr>
      <p:sp>
        <p:nvSpPr>
          <p:cNvPr id="5" name="テキスト ボックス 10">
            <a:extLst>
              <a:ext uri="{FF2B5EF4-FFF2-40B4-BE49-F238E27FC236}">
                <a16:creationId xmlns:a16="http://schemas.microsoft.com/office/drawing/2014/main" id="{AE826E05-AF9C-CD00-C1A7-11C6378C1F73}"/>
              </a:ext>
            </a:extLst>
          </p:cNvPr>
          <p:cNvSpPr txBox="1"/>
          <p:nvPr/>
        </p:nvSpPr>
        <p:spPr>
          <a:xfrm>
            <a:off x="2326419" y="100999"/>
            <a:ext cx="7342682"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AB stacking with radius 10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299598FF-E72C-9A28-ED7B-FA001E420897}"/>
              </a:ext>
            </a:extLst>
          </p:cNvPr>
          <p:cNvSpPr txBox="1"/>
          <p:nvPr/>
        </p:nvSpPr>
        <p:spPr>
          <a:xfrm>
            <a:off x="825225" y="53880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FAE5976A-3846-A0F3-0814-883B3AD13BB9}"/>
              </a:ext>
            </a:extLst>
          </p:cNvPr>
          <p:cNvSpPr txBox="1"/>
          <p:nvPr/>
        </p:nvSpPr>
        <p:spPr>
          <a:xfrm>
            <a:off x="5371824" y="53786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31884361-C7B9-123E-E397-563C454678C2}"/>
              </a:ext>
            </a:extLst>
          </p:cNvPr>
          <p:cNvSpPr txBox="1"/>
          <p:nvPr/>
        </p:nvSpPr>
        <p:spPr>
          <a:xfrm>
            <a:off x="9462434" y="53875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 </a:t>
            </a:r>
          </a:p>
        </p:txBody>
      </p:sp>
      <p:pic>
        <p:nvPicPr>
          <p:cNvPr id="22" name="Picture 21" descr="A purple circle with a white line&#10;&#10;AI-generated content may be incorrect.">
            <a:extLst>
              <a:ext uri="{FF2B5EF4-FFF2-40B4-BE49-F238E27FC236}">
                <a16:creationId xmlns:a16="http://schemas.microsoft.com/office/drawing/2014/main" id="{B27E3C3C-35E0-B36D-7173-9262E116D457}"/>
              </a:ext>
            </a:extLst>
          </p:cNvPr>
          <p:cNvPicPr>
            <a:picLocks noChangeAspect="1"/>
          </p:cNvPicPr>
          <p:nvPr/>
        </p:nvPicPr>
        <p:blipFill>
          <a:blip r:embed="rId3"/>
          <a:srcRect l="15273" t="11319" r="11711" b="10189"/>
          <a:stretch>
            <a:fillRect/>
          </a:stretch>
        </p:blipFill>
        <p:spPr>
          <a:xfrm>
            <a:off x="8229600" y="1207008"/>
            <a:ext cx="3972567" cy="4270499"/>
          </a:xfrm>
          <a:prstGeom prst="rect">
            <a:avLst/>
          </a:prstGeom>
        </p:spPr>
      </p:pic>
      <p:pic>
        <p:nvPicPr>
          <p:cNvPr id="24" name="Picture 23" descr="A blue and green circle with a white line&#10;&#10;AI-generated content may be incorrect.">
            <a:extLst>
              <a:ext uri="{FF2B5EF4-FFF2-40B4-BE49-F238E27FC236}">
                <a16:creationId xmlns:a16="http://schemas.microsoft.com/office/drawing/2014/main" id="{CD3668B6-7C19-6A7D-6664-B7A7382107BB}"/>
              </a:ext>
            </a:extLst>
          </p:cNvPr>
          <p:cNvPicPr>
            <a:picLocks noChangeAspect="1"/>
          </p:cNvPicPr>
          <p:nvPr/>
        </p:nvPicPr>
        <p:blipFill>
          <a:blip r:embed="rId4"/>
          <a:srcRect l="15181" t="11310" r="11805" b="10117"/>
          <a:stretch>
            <a:fillRect/>
          </a:stretch>
        </p:blipFill>
        <p:spPr>
          <a:xfrm>
            <a:off x="54864" y="1207008"/>
            <a:ext cx="3972458" cy="4274906"/>
          </a:xfrm>
          <a:prstGeom prst="rect">
            <a:avLst/>
          </a:prstGeom>
        </p:spPr>
      </p:pic>
      <p:pic>
        <p:nvPicPr>
          <p:cNvPr id="28" name="Picture 27" descr="A colorful circle with a scale&#10;&#10;AI-generated content may be incorrect.">
            <a:extLst>
              <a:ext uri="{FF2B5EF4-FFF2-40B4-BE49-F238E27FC236}">
                <a16:creationId xmlns:a16="http://schemas.microsoft.com/office/drawing/2014/main" id="{1488B0F4-74CB-CE03-256B-96DB26186F79}"/>
              </a:ext>
            </a:extLst>
          </p:cNvPr>
          <p:cNvPicPr>
            <a:picLocks noChangeAspect="1"/>
          </p:cNvPicPr>
          <p:nvPr/>
        </p:nvPicPr>
        <p:blipFill>
          <a:blip r:embed="rId5"/>
          <a:srcRect l="14286" t="11248" r="12897" b="10180"/>
          <a:stretch>
            <a:fillRect/>
          </a:stretch>
        </p:blipFill>
        <p:spPr>
          <a:xfrm>
            <a:off x="4014216" y="1207008"/>
            <a:ext cx="3961740" cy="4274851"/>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EC262B3-2D83-428B-E2E4-FEFD76EBC487}"/>
                  </a:ext>
                </a:extLst>
              </p:cNvPr>
              <p:cNvSpPr txBox="1"/>
              <p:nvPr/>
            </p:nvSpPr>
            <p:spPr>
              <a:xfrm>
                <a:off x="268492" y="749994"/>
                <a:ext cx="2954209" cy="9419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Radius=10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=13.3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Radius</m:t>
                          </m:r>
                        </m:num>
                        <m:den>
                          <m:r>
                            <m:rPr>
                              <m:sty m:val="p"/>
                            </m:rPr>
                            <a:rPr lang="en-US" b="0" i="0" smtClean="0">
                              <a:latin typeface="Cambria Math" panose="02040503050406030204" pitchFamily="18" charset="0"/>
                            </a:rPr>
                            <m:t>mfp</m:t>
                          </m:r>
                        </m:den>
                      </m:f>
                      <m:r>
                        <a:rPr lang="en-US" b="0" i="1" smtClean="0">
                          <a:latin typeface="Cambria Math" panose="02040503050406030204" pitchFamily="18" charset="0"/>
                        </a:rPr>
                        <m:t>=0.75</m:t>
                      </m:r>
                    </m:oMath>
                  </m:oMathPara>
                </a14:m>
                <a:endParaRPr lang="en-US" dirty="0">
                  <a:latin typeface="Arial" panose="020B0604020202020204" pitchFamily="34" charset="0"/>
                  <a:cs typeface="Arial" panose="020B0604020202020204" pitchFamily="34" charset="0"/>
                </a:endParaRPr>
              </a:p>
            </p:txBody>
          </p:sp>
        </mc:Choice>
        <mc:Fallback>
          <p:sp>
            <p:nvSpPr>
              <p:cNvPr id="29" name="TextBox 28">
                <a:extLst>
                  <a:ext uri="{FF2B5EF4-FFF2-40B4-BE49-F238E27FC236}">
                    <a16:creationId xmlns:a16="http://schemas.microsoft.com/office/drawing/2014/main" id="{DEC262B3-2D83-428B-E2E4-FEFD76EBC487}"/>
                  </a:ext>
                </a:extLst>
              </p:cNvPr>
              <p:cNvSpPr txBox="1">
                <a:spLocks noRot="1" noChangeAspect="1" noMove="1" noResize="1" noEditPoints="1" noAdjustHandles="1" noChangeArrowheads="1" noChangeShapeType="1" noTextEdit="1"/>
              </p:cNvSpPr>
              <p:nvPr/>
            </p:nvSpPr>
            <p:spPr>
              <a:xfrm>
                <a:off x="268492" y="749994"/>
                <a:ext cx="2954209" cy="941925"/>
              </a:xfrm>
              <a:prstGeom prst="rect">
                <a:avLst/>
              </a:prstGeom>
              <a:blipFill>
                <a:blip r:embed="rId6"/>
                <a:stretch>
                  <a:fillRect l="-1717" t="-5333" b="-5333"/>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4E9BAA50-179E-9B8E-9579-1E95947C38E0}"/>
              </a:ext>
            </a:extLst>
          </p:cNvPr>
          <p:cNvGrpSpPr/>
          <p:nvPr/>
        </p:nvGrpSpPr>
        <p:grpSpPr>
          <a:xfrm>
            <a:off x="1410619" y="2990779"/>
            <a:ext cx="1554680" cy="281459"/>
            <a:chOff x="1410619" y="2990779"/>
            <a:chExt cx="1554680" cy="281459"/>
          </a:xfrm>
        </p:grpSpPr>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43986D6-4DC5-B703-C416-6E9F39659F3D}"/>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1" name="TextBox 30">
                  <a:extLst>
                    <a:ext uri="{FF2B5EF4-FFF2-40B4-BE49-F238E27FC236}">
                      <a16:creationId xmlns:a16="http://schemas.microsoft.com/office/drawing/2014/main" id="{F43986D6-4DC5-B703-C416-6E9F39659F3D}"/>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0A17EE6-E84D-9E05-1539-A1570B2B94B0}"/>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2" name="TextBox 31">
                  <a:extLst>
                    <a:ext uri="{FF2B5EF4-FFF2-40B4-BE49-F238E27FC236}">
                      <a16:creationId xmlns:a16="http://schemas.microsoft.com/office/drawing/2014/main" id="{20A17EE6-E84D-9E05-1539-A1570B2B94B0}"/>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D9B912E-12BB-A3A5-EE9A-E1CAEEF468F3}"/>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3" name="TextBox 32">
                  <a:extLst>
                    <a:ext uri="{FF2B5EF4-FFF2-40B4-BE49-F238E27FC236}">
                      <a16:creationId xmlns:a16="http://schemas.microsoft.com/office/drawing/2014/main" id="{6D9B912E-12BB-A3A5-EE9A-E1CAEEF468F3}"/>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9"/>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73A2DBC-2C68-5F7D-2F2F-1FB1A23F699D}"/>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4" name="TextBox 33">
                  <a:extLst>
                    <a:ext uri="{FF2B5EF4-FFF2-40B4-BE49-F238E27FC236}">
                      <a16:creationId xmlns:a16="http://schemas.microsoft.com/office/drawing/2014/main" id="{F73A2DBC-2C68-5F7D-2F2F-1FB1A23F699D}"/>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BE5983F-786B-83A7-2C69-D44854431764}"/>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5" name="TextBox 34">
                  <a:extLst>
                    <a:ext uri="{FF2B5EF4-FFF2-40B4-BE49-F238E27FC236}">
                      <a16:creationId xmlns:a16="http://schemas.microsoft.com/office/drawing/2014/main" id="{4BE5983F-786B-83A7-2C69-D44854431764}"/>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967E0BC-7145-4510-3078-E584FCAFDF65}"/>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6" name="TextBox 35">
                  <a:extLst>
                    <a:ext uri="{FF2B5EF4-FFF2-40B4-BE49-F238E27FC236}">
                      <a16:creationId xmlns:a16="http://schemas.microsoft.com/office/drawing/2014/main" id="{E967E0BC-7145-4510-3078-E584FCAFDF65}"/>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2"/>
                  <a:stretch>
                    <a:fillRect r="-10714"/>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71A734E8-F4DC-D950-AA7E-83AAD4CCDD71}"/>
              </a:ext>
            </a:extLst>
          </p:cNvPr>
          <p:cNvGrpSpPr/>
          <p:nvPr/>
        </p:nvGrpSpPr>
        <p:grpSpPr>
          <a:xfrm>
            <a:off x="1423822" y="1491042"/>
            <a:ext cx="2005475" cy="1940071"/>
            <a:chOff x="1384716" y="1527138"/>
            <a:chExt cx="2005475" cy="1940071"/>
          </a:xfrm>
        </p:grpSpPr>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0C5001A1-CF49-793E-A91A-EA8870F9BD8B}"/>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7" name="TextBox 46">
                  <a:extLst>
                    <a:ext uri="{FF2B5EF4-FFF2-40B4-BE49-F238E27FC236}">
                      <a16:creationId xmlns:a16="http://schemas.microsoft.com/office/drawing/2014/main" id="{0C5001A1-CF49-793E-A91A-EA8870F9BD8B}"/>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F142C15-DBF5-09B3-2C82-262D36A4D8CD}"/>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8" name="TextBox 47">
                  <a:extLst>
                    <a:ext uri="{FF2B5EF4-FFF2-40B4-BE49-F238E27FC236}">
                      <a16:creationId xmlns:a16="http://schemas.microsoft.com/office/drawing/2014/main" id="{AF142C15-DBF5-09B3-2C82-262D36A4D8CD}"/>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4"/>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5B125526-EE79-DA08-C0DD-0897DE299805}"/>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9" name="TextBox 48">
                  <a:extLst>
                    <a:ext uri="{FF2B5EF4-FFF2-40B4-BE49-F238E27FC236}">
                      <a16:creationId xmlns:a16="http://schemas.microsoft.com/office/drawing/2014/main" id="{5B125526-EE79-DA08-C0DD-0897DE299805}"/>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C8C6F6D-8D70-E5A2-6906-8C5E158556B9}"/>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0" name="TextBox 49">
                  <a:extLst>
                    <a:ext uri="{FF2B5EF4-FFF2-40B4-BE49-F238E27FC236}">
                      <a16:creationId xmlns:a16="http://schemas.microsoft.com/office/drawing/2014/main" id="{8C8C6F6D-8D70-E5A2-6906-8C5E158556B9}"/>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72C00A3A-2130-C0B6-D6F0-81D0DD49226D}"/>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1" name="TextBox 50">
                  <a:extLst>
                    <a:ext uri="{FF2B5EF4-FFF2-40B4-BE49-F238E27FC236}">
                      <a16:creationId xmlns:a16="http://schemas.microsoft.com/office/drawing/2014/main" id="{72C00A3A-2130-C0B6-D6F0-81D0DD49226D}"/>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CA065F2-41AC-3C3F-5FDF-068ED84DCC2D}"/>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2" name="TextBox 51">
                  <a:extLst>
                    <a:ext uri="{FF2B5EF4-FFF2-40B4-BE49-F238E27FC236}">
                      <a16:creationId xmlns:a16="http://schemas.microsoft.com/office/drawing/2014/main" id="{FCA065F2-41AC-3C3F-5FDF-068ED84DCC2D}"/>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8"/>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607565A7-ED32-13A2-5C39-132A3C8E4A03}"/>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3" name="TextBox 52">
                  <a:extLst>
                    <a:ext uri="{FF2B5EF4-FFF2-40B4-BE49-F238E27FC236}">
                      <a16:creationId xmlns:a16="http://schemas.microsoft.com/office/drawing/2014/main" id="{607565A7-ED32-13A2-5C39-132A3C8E4A03}"/>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9"/>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1915328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B4C21-7EB7-2940-9F7E-7FF08FE224F9}"/>
            </a:ext>
          </a:extLst>
        </p:cNvPr>
        <p:cNvGrpSpPr/>
        <p:nvPr/>
      </p:nvGrpSpPr>
      <p:grpSpPr>
        <a:xfrm>
          <a:off x="0" y="0"/>
          <a:ext cx="0" cy="0"/>
          <a:chOff x="0" y="0"/>
          <a:chExt cx="0" cy="0"/>
        </a:xfrm>
      </p:grpSpPr>
      <p:sp>
        <p:nvSpPr>
          <p:cNvPr id="5" name="テキスト ボックス 10">
            <a:extLst>
              <a:ext uri="{FF2B5EF4-FFF2-40B4-BE49-F238E27FC236}">
                <a16:creationId xmlns:a16="http://schemas.microsoft.com/office/drawing/2014/main" id="{72B9BAD0-01D2-CC0C-987F-CC7BD1C9ECDC}"/>
              </a:ext>
            </a:extLst>
          </p:cNvPr>
          <p:cNvSpPr txBox="1"/>
          <p:nvPr/>
        </p:nvSpPr>
        <p:spPr>
          <a:xfrm>
            <a:off x="2326418" y="100999"/>
            <a:ext cx="7554181"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AB stacking with radius 15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10C1B7C5-D8A5-A43B-50C0-535B1E3A18B9}"/>
              </a:ext>
            </a:extLst>
          </p:cNvPr>
          <p:cNvSpPr txBox="1"/>
          <p:nvPr/>
        </p:nvSpPr>
        <p:spPr>
          <a:xfrm>
            <a:off x="825225" y="53753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8A27FD70-769B-E0D8-BF17-C95FF16AD916}"/>
              </a:ext>
            </a:extLst>
          </p:cNvPr>
          <p:cNvSpPr txBox="1"/>
          <p:nvPr/>
        </p:nvSpPr>
        <p:spPr>
          <a:xfrm>
            <a:off x="5371824" y="53659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9F0CB83F-03D5-98D5-BABF-EA623FF68F68}"/>
              </a:ext>
            </a:extLst>
          </p:cNvPr>
          <p:cNvSpPr txBox="1"/>
          <p:nvPr/>
        </p:nvSpPr>
        <p:spPr>
          <a:xfrm>
            <a:off x="9462434" y="53748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pic>
        <p:nvPicPr>
          <p:cNvPr id="3" name="Picture 2" descr="A purple circle with a white line&#10;&#10;AI-generated content may be incorrect.">
            <a:extLst>
              <a:ext uri="{FF2B5EF4-FFF2-40B4-BE49-F238E27FC236}">
                <a16:creationId xmlns:a16="http://schemas.microsoft.com/office/drawing/2014/main" id="{1114DF58-3BF1-FAC1-BCBC-1005E9657475}"/>
              </a:ext>
            </a:extLst>
          </p:cNvPr>
          <p:cNvPicPr>
            <a:picLocks noChangeAspect="1"/>
          </p:cNvPicPr>
          <p:nvPr/>
        </p:nvPicPr>
        <p:blipFill>
          <a:blip r:embed="rId3"/>
          <a:srcRect l="14682" t="11310" r="12501" b="10119"/>
          <a:stretch>
            <a:fillRect/>
          </a:stretch>
        </p:blipFill>
        <p:spPr>
          <a:xfrm>
            <a:off x="8229600" y="1207008"/>
            <a:ext cx="3961740" cy="4274797"/>
          </a:xfrm>
          <a:prstGeom prst="rect">
            <a:avLst/>
          </a:prstGeom>
        </p:spPr>
      </p:pic>
      <p:pic>
        <p:nvPicPr>
          <p:cNvPr id="6" name="Picture 5" descr="A blue circle with yellow and green circles&#10;&#10;AI-generated content may be incorrect.">
            <a:extLst>
              <a:ext uri="{FF2B5EF4-FFF2-40B4-BE49-F238E27FC236}">
                <a16:creationId xmlns:a16="http://schemas.microsoft.com/office/drawing/2014/main" id="{E4EB310C-8A1B-F632-C487-B71CD172AAE9}"/>
              </a:ext>
            </a:extLst>
          </p:cNvPr>
          <p:cNvPicPr>
            <a:picLocks noChangeAspect="1"/>
          </p:cNvPicPr>
          <p:nvPr/>
        </p:nvPicPr>
        <p:blipFill>
          <a:blip r:embed="rId4"/>
          <a:srcRect l="14484" t="11310" r="12699" b="10119"/>
          <a:stretch>
            <a:fillRect/>
          </a:stretch>
        </p:blipFill>
        <p:spPr>
          <a:xfrm>
            <a:off x="54864" y="1207008"/>
            <a:ext cx="3961740" cy="4274797"/>
          </a:xfrm>
          <a:prstGeom prst="rect">
            <a:avLst/>
          </a:prstGeom>
        </p:spPr>
      </p:pic>
      <p:pic>
        <p:nvPicPr>
          <p:cNvPr id="8" name="Picture 7" descr="A blue and green circular object with a white line&#10;&#10;AI-generated content may be incorrect.">
            <a:extLst>
              <a:ext uri="{FF2B5EF4-FFF2-40B4-BE49-F238E27FC236}">
                <a16:creationId xmlns:a16="http://schemas.microsoft.com/office/drawing/2014/main" id="{17B1C16D-187F-F729-F04B-9F8DFCE52C69}"/>
              </a:ext>
            </a:extLst>
          </p:cNvPr>
          <p:cNvPicPr>
            <a:picLocks noChangeAspect="1"/>
          </p:cNvPicPr>
          <p:nvPr/>
        </p:nvPicPr>
        <p:blipFill>
          <a:blip r:embed="rId5"/>
          <a:srcRect l="14304" t="11111" r="12883" b="10318"/>
          <a:stretch>
            <a:fillRect/>
          </a:stretch>
        </p:blipFill>
        <p:spPr>
          <a:xfrm>
            <a:off x="4014216" y="1207008"/>
            <a:ext cx="3961523" cy="4274797"/>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CDE7627-B221-D117-D746-775A079E562D}"/>
                  </a:ext>
                </a:extLst>
              </p:cNvPr>
              <p:cNvSpPr txBox="1"/>
              <p:nvPr/>
            </p:nvSpPr>
            <p:spPr>
              <a:xfrm>
                <a:off x="268494" y="749808"/>
                <a:ext cx="3058906" cy="9419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Radius=15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=13.5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Radius</m:t>
                          </m:r>
                        </m:num>
                        <m:den>
                          <m:r>
                            <m:rPr>
                              <m:sty m:val="p"/>
                            </m:rPr>
                            <a:rPr lang="en-US" b="0" i="0" smtClean="0">
                              <a:latin typeface="Cambria Math" panose="02040503050406030204" pitchFamily="18" charset="0"/>
                            </a:rPr>
                            <m:t>mfp</m:t>
                          </m:r>
                        </m:den>
                      </m:f>
                      <m:r>
                        <a:rPr lang="en-US" b="0" i="1" smtClean="0">
                          <a:latin typeface="Cambria Math" panose="02040503050406030204" pitchFamily="18" charset="0"/>
                        </a:rPr>
                        <m:t>=1.11</m:t>
                      </m:r>
                    </m:oMath>
                  </m:oMathPara>
                </a14:m>
                <a:endParaRPr lang="en-US" dirty="0"/>
              </a:p>
            </p:txBody>
          </p:sp>
        </mc:Choice>
        <mc:Fallback>
          <p:sp>
            <p:nvSpPr>
              <p:cNvPr id="9" name="TextBox 8">
                <a:extLst>
                  <a:ext uri="{FF2B5EF4-FFF2-40B4-BE49-F238E27FC236}">
                    <a16:creationId xmlns:a16="http://schemas.microsoft.com/office/drawing/2014/main" id="{3CDE7627-B221-D117-D746-775A079E562D}"/>
                  </a:ext>
                </a:extLst>
              </p:cNvPr>
              <p:cNvSpPr txBox="1">
                <a:spLocks noRot="1" noChangeAspect="1" noMove="1" noResize="1" noEditPoints="1" noAdjustHandles="1" noChangeArrowheads="1" noChangeShapeType="1" noTextEdit="1"/>
              </p:cNvSpPr>
              <p:nvPr/>
            </p:nvSpPr>
            <p:spPr>
              <a:xfrm>
                <a:off x="268494" y="749808"/>
                <a:ext cx="3058906" cy="941925"/>
              </a:xfrm>
              <a:prstGeom prst="rect">
                <a:avLst/>
              </a:prstGeom>
              <a:blipFill>
                <a:blip r:embed="rId6"/>
                <a:stretch>
                  <a:fillRect l="-1653" t="-5333" b="-533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98BFF34-0A8B-DA4E-B398-9E8FBA895943}"/>
              </a:ext>
            </a:extLst>
          </p:cNvPr>
          <p:cNvGrpSpPr/>
          <p:nvPr/>
        </p:nvGrpSpPr>
        <p:grpSpPr>
          <a:xfrm>
            <a:off x="1451257" y="2990779"/>
            <a:ext cx="1554680" cy="281459"/>
            <a:chOff x="1410619" y="2990779"/>
            <a:chExt cx="1554680" cy="281459"/>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5ABB7D8-0D66-8D9F-ACBE-64247B028138}"/>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1" name="TextBox 10">
                  <a:extLst>
                    <a:ext uri="{FF2B5EF4-FFF2-40B4-BE49-F238E27FC236}">
                      <a16:creationId xmlns:a16="http://schemas.microsoft.com/office/drawing/2014/main" id="{15ABB7D8-0D66-8D9F-ACBE-64247B028138}"/>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869DDC0-014E-A4EB-9A3E-6C22E303F83C}"/>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2" name="TextBox 11">
                  <a:extLst>
                    <a:ext uri="{FF2B5EF4-FFF2-40B4-BE49-F238E27FC236}">
                      <a16:creationId xmlns:a16="http://schemas.microsoft.com/office/drawing/2014/main" id="{8869DDC0-014E-A4EB-9A3E-6C22E303F83C}"/>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865C86D-B1D8-6E9C-FA8F-7B765A3A7FDB}"/>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3" name="TextBox 12">
                  <a:extLst>
                    <a:ext uri="{FF2B5EF4-FFF2-40B4-BE49-F238E27FC236}">
                      <a16:creationId xmlns:a16="http://schemas.microsoft.com/office/drawing/2014/main" id="{3865C86D-B1D8-6E9C-FA8F-7B765A3A7FDB}"/>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A496843-9E76-6916-EFCB-C833CDCB5A77}"/>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4" name="TextBox 13">
                  <a:extLst>
                    <a:ext uri="{FF2B5EF4-FFF2-40B4-BE49-F238E27FC236}">
                      <a16:creationId xmlns:a16="http://schemas.microsoft.com/office/drawing/2014/main" id="{5A496843-9E76-6916-EFCB-C833CDCB5A77}"/>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0"/>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6729F72-62A1-EA77-5AB5-35262AF975F7}"/>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5" name="TextBox 14">
                  <a:extLst>
                    <a:ext uri="{FF2B5EF4-FFF2-40B4-BE49-F238E27FC236}">
                      <a16:creationId xmlns:a16="http://schemas.microsoft.com/office/drawing/2014/main" id="{46729F72-62A1-EA77-5AB5-35262AF975F7}"/>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3CEB25F-8F09-5355-9ABA-5E6238A8C6C2}"/>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6" name="TextBox 15">
                  <a:extLst>
                    <a:ext uri="{FF2B5EF4-FFF2-40B4-BE49-F238E27FC236}">
                      <a16:creationId xmlns:a16="http://schemas.microsoft.com/office/drawing/2014/main" id="{13CEB25F-8F09-5355-9ABA-5E6238A8C6C2}"/>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2"/>
                  <a:stretch>
                    <a:fillRect r="-11111"/>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E8D11EFA-C009-7386-6152-0A66B739F4BC}"/>
              </a:ext>
            </a:extLst>
          </p:cNvPr>
          <p:cNvGrpSpPr/>
          <p:nvPr/>
        </p:nvGrpSpPr>
        <p:grpSpPr>
          <a:xfrm>
            <a:off x="1418581" y="1527138"/>
            <a:ext cx="2005475" cy="1940071"/>
            <a:chOff x="1384716" y="1527138"/>
            <a:chExt cx="2005475" cy="1940071"/>
          </a:xfrm>
        </p:grpSpPr>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3AE71B0-8971-06B1-EB86-3438BA1E8EF4}"/>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1" name="TextBox 20">
                  <a:extLst>
                    <a:ext uri="{FF2B5EF4-FFF2-40B4-BE49-F238E27FC236}">
                      <a16:creationId xmlns:a16="http://schemas.microsoft.com/office/drawing/2014/main" id="{93AE71B0-8971-06B1-EB86-3438BA1E8EF4}"/>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EBAA0CC-DCF5-FE3E-49F4-1844E52518C7}"/>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3" name="TextBox 22">
                  <a:extLst>
                    <a:ext uri="{FF2B5EF4-FFF2-40B4-BE49-F238E27FC236}">
                      <a16:creationId xmlns:a16="http://schemas.microsoft.com/office/drawing/2014/main" id="{BEBAA0CC-DCF5-FE3E-49F4-1844E52518C7}"/>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67D88FC-E0C0-489D-AA20-ABA529FAB95C}"/>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5" name="TextBox 24">
                  <a:extLst>
                    <a:ext uri="{FF2B5EF4-FFF2-40B4-BE49-F238E27FC236}">
                      <a16:creationId xmlns:a16="http://schemas.microsoft.com/office/drawing/2014/main" id="{B67D88FC-E0C0-489D-AA20-ABA529FAB95C}"/>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5"/>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3BC5CB6-AC73-4E18-B24C-3139540CFC71}"/>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6" name="TextBox 25">
                  <a:extLst>
                    <a:ext uri="{FF2B5EF4-FFF2-40B4-BE49-F238E27FC236}">
                      <a16:creationId xmlns:a16="http://schemas.microsoft.com/office/drawing/2014/main" id="{73BC5CB6-AC73-4E18-B24C-3139540CFC71}"/>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D9A915A-1E22-1A3F-3DF0-DDD006288ACE}"/>
                    </a:ext>
                  </a:extLst>
                </p:cNvPr>
                <p:cNvSpPr txBox="1"/>
                <p:nvPr/>
              </p:nvSpPr>
              <p:spPr>
                <a:xfrm>
                  <a:off x="2226982" y="170888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7" name="TextBox 26">
                  <a:extLst>
                    <a:ext uri="{FF2B5EF4-FFF2-40B4-BE49-F238E27FC236}">
                      <a16:creationId xmlns:a16="http://schemas.microsoft.com/office/drawing/2014/main" id="{5D9A915A-1E22-1A3F-3DF0-DDD006288ACE}"/>
                    </a:ext>
                  </a:extLst>
                </p:cNvPr>
                <p:cNvSpPr txBox="1">
                  <a:spLocks noRot="1" noChangeAspect="1" noMove="1" noResize="1" noEditPoints="1" noAdjustHandles="1" noChangeArrowheads="1" noChangeShapeType="1" noTextEdit="1"/>
                </p:cNvSpPr>
                <p:nvPr/>
              </p:nvSpPr>
              <p:spPr>
                <a:xfrm>
                  <a:off x="2226982" y="1708882"/>
                  <a:ext cx="334978" cy="276999"/>
                </a:xfrm>
                <a:prstGeom prst="rect">
                  <a:avLst/>
                </a:prstGeom>
                <a:blipFill>
                  <a:blip r:embed="rId1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26D50DA-A2CD-95BD-171E-BBECBC749973}"/>
                    </a:ext>
                  </a:extLst>
                </p:cNvPr>
                <p:cNvSpPr txBox="1"/>
                <p:nvPr/>
              </p:nvSpPr>
              <p:spPr>
                <a:xfrm>
                  <a:off x="1805849"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9" name="TextBox 28">
                  <a:extLst>
                    <a:ext uri="{FF2B5EF4-FFF2-40B4-BE49-F238E27FC236}">
                      <a16:creationId xmlns:a16="http://schemas.microsoft.com/office/drawing/2014/main" id="{A26D50DA-A2CD-95BD-171E-BBECBC749973}"/>
                    </a:ext>
                  </a:extLst>
                </p:cNvPr>
                <p:cNvSpPr txBox="1">
                  <a:spLocks noRot="1" noChangeAspect="1" noMove="1" noResize="1" noEditPoints="1" noAdjustHandles="1" noChangeArrowheads="1" noChangeShapeType="1" noTextEdit="1"/>
                </p:cNvSpPr>
                <p:nvPr/>
              </p:nvSpPr>
              <p:spPr>
                <a:xfrm>
                  <a:off x="1805849" y="1527138"/>
                  <a:ext cx="334978" cy="276999"/>
                </a:xfrm>
                <a:prstGeom prst="rect">
                  <a:avLst/>
                </a:prstGeom>
                <a:blipFill>
                  <a:blip r:embed="rId18"/>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88F076F-20C3-2C09-2A8E-7B9F9C89C197}"/>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0" name="TextBox 29">
                  <a:extLst>
                    <a:ext uri="{FF2B5EF4-FFF2-40B4-BE49-F238E27FC236}">
                      <a16:creationId xmlns:a16="http://schemas.microsoft.com/office/drawing/2014/main" id="{B88F076F-20C3-2C09-2A8E-7B9F9C89C197}"/>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9"/>
                  <a:stretch>
                    <a:fillRect r="-10714"/>
                  </a:stretch>
                </a:blipFill>
              </p:spPr>
              <p:txBody>
                <a:bodyPr/>
                <a:lstStyle/>
                <a:p>
                  <a:r>
                    <a:rPr lang="en-US">
                      <a:noFill/>
                    </a:rPr>
                    <a:t> </a:t>
                  </a:r>
                </a:p>
              </p:txBody>
            </p:sp>
          </mc:Fallback>
        </mc:AlternateContent>
      </p:grpSp>
    </p:spTree>
    <p:extLst>
      <p:ext uri="{BB962C8B-B14F-4D97-AF65-F5344CB8AC3E}">
        <p14:creationId xmlns:p14="http://schemas.microsoft.com/office/powerpoint/2010/main" val="182988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674D-C2C2-AEBB-A9A7-B97EBF189B69}"/>
              </a:ext>
            </a:extLst>
          </p:cNvPr>
          <p:cNvSpPr txBox="1"/>
          <p:nvPr/>
        </p:nvSpPr>
        <p:spPr>
          <a:xfrm>
            <a:off x="188551" y="953335"/>
            <a:ext cx="7325432" cy="369332"/>
          </a:xfrm>
          <a:prstGeom prst="rect">
            <a:avLst/>
          </a:prstGeom>
          <a:noFill/>
        </p:spPr>
        <p:txBody>
          <a:bodyPr wrap="square" rtlCol="0">
            <a:spAutoFit/>
          </a:bodyPr>
          <a:lstStyle/>
          <a:p>
            <a:r>
              <a:rPr lang="en-US" dirty="0"/>
              <a:t>  </a:t>
            </a:r>
            <a:r>
              <a:rPr lang="en-US" dirty="0">
                <a:latin typeface="Arial" panose="020B0604020202020204" pitchFamily="34" charset="0"/>
                <a:cs typeface="Arial" panose="020B0604020202020204" pitchFamily="34" charset="0"/>
              </a:rPr>
              <a:t>XPD polar scan of plane (010) for STO(001)</a:t>
            </a:r>
            <a:endParaRPr lang="en-US" altLang="en-US"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A310FAD6-6814-186F-3FD8-495EE59C43EE}"/>
              </a:ext>
            </a:extLst>
          </p:cNvPr>
          <p:cNvGrpSpPr/>
          <p:nvPr/>
        </p:nvGrpSpPr>
        <p:grpSpPr>
          <a:xfrm>
            <a:off x="344954" y="1481777"/>
            <a:ext cx="3819542" cy="3848128"/>
            <a:chOff x="1079128" y="2176613"/>
            <a:chExt cx="4822645" cy="4803622"/>
          </a:xfrm>
        </p:grpSpPr>
        <p:pic>
          <p:nvPicPr>
            <p:cNvPr id="5" name="図 12" descr="白いバックグラウンドの前に並んでいる&#10;&#10;低い精度で">
              <a:extLst>
                <a:ext uri="{FF2B5EF4-FFF2-40B4-BE49-F238E27FC236}">
                  <a16:creationId xmlns:a16="http://schemas.microsoft.com/office/drawing/2014/main" id="{CA01AD5D-42D9-329E-D736-F04EE6FC5F3D}"/>
                </a:ext>
              </a:extLst>
            </p:cNvPr>
            <p:cNvPicPr>
              <a:picLocks noChangeAspect="1"/>
            </p:cNvPicPr>
            <p:nvPr/>
          </p:nvPicPr>
          <p:blipFill>
            <a:blip r:embed="rId3">
              <a:extLst>
                <a:ext uri="{28A0092B-C50C-407E-A947-70E740481C1C}">
                  <a14:useLocalDpi xmlns:a14="http://schemas.microsoft.com/office/drawing/2010/main" val="0"/>
                </a:ext>
              </a:extLst>
            </a:blip>
            <a:srcRect l="11212" t="20674" r="16934" b="19171"/>
            <a:stretch>
              <a:fillRect/>
            </a:stretch>
          </p:blipFill>
          <p:spPr>
            <a:xfrm rot="20492528">
              <a:off x="2356815" y="3191959"/>
              <a:ext cx="3544958" cy="2967816"/>
            </a:xfrm>
            <a:prstGeom prst="rect">
              <a:avLst/>
            </a:prstGeom>
            <a:noFill/>
            <a:scene3d>
              <a:camera prst="orthographicFront">
                <a:rot lat="0" lon="0" rev="0"/>
              </a:camera>
              <a:lightRig rig="threePt" dir="t"/>
            </a:scene3d>
          </p:spPr>
        </p:pic>
        <p:sp>
          <p:nvSpPr>
            <p:cNvPr id="6" name="コンテンツ プレースホルダー 6">
              <a:extLst>
                <a:ext uri="{FF2B5EF4-FFF2-40B4-BE49-F238E27FC236}">
                  <a16:creationId xmlns:a16="http://schemas.microsoft.com/office/drawing/2014/main" id="{C9D315F7-52B5-66E5-C664-5BAEB489BB11}"/>
                </a:ext>
              </a:extLst>
            </p:cNvPr>
            <p:cNvSpPr txBox="1"/>
            <p:nvPr/>
          </p:nvSpPr>
          <p:spPr>
            <a:xfrm>
              <a:off x="2889175" y="6553775"/>
              <a:ext cx="2171788" cy="426460"/>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pPr marL="0" indent="0">
                <a:buNone/>
              </a:pPr>
              <a:r>
                <a:rPr lang="en-US" altLang="ja-JP" sz="1800" dirty="0">
                  <a:latin typeface="Arial" panose="020B0604020202020204" pitchFamily="34" charset="0"/>
                  <a:cs typeface="Arial" panose="020B0604020202020204" pitchFamily="34" charset="0"/>
                </a:rPr>
                <a:t>1920 atoms</a:t>
              </a:r>
            </a:p>
          </p:txBody>
        </p:sp>
        <p:grpSp>
          <p:nvGrpSpPr>
            <p:cNvPr id="7" name="グループ化 15">
              <a:extLst>
                <a:ext uri="{FF2B5EF4-FFF2-40B4-BE49-F238E27FC236}">
                  <a16:creationId xmlns:a16="http://schemas.microsoft.com/office/drawing/2014/main" id="{0A1B7F8D-EDB2-1F6E-DDE1-E7353CCCA455}"/>
                </a:ext>
              </a:extLst>
            </p:cNvPr>
            <p:cNvGrpSpPr/>
            <p:nvPr/>
          </p:nvGrpSpPr>
          <p:grpSpPr>
            <a:xfrm>
              <a:off x="1079128" y="3298441"/>
              <a:ext cx="570819" cy="2307904"/>
              <a:chOff x="6948437" y="10030014"/>
              <a:chExt cx="359365" cy="1452964"/>
            </a:xfrm>
          </p:grpSpPr>
          <p:sp>
            <p:nvSpPr>
              <p:cNvPr id="12" name="楕円 16">
                <a:extLst>
                  <a:ext uri="{FF2B5EF4-FFF2-40B4-BE49-F238E27FC236}">
                    <a16:creationId xmlns:a16="http://schemas.microsoft.com/office/drawing/2014/main" id="{63152145-09F8-B144-3CB3-9E420A025CEA}"/>
                  </a:ext>
                </a:extLst>
              </p:cNvPr>
              <p:cNvSpPr/>
              <p:nvPr/>
            </p:nvSpPr>
            <p:spPr>
              <a:xfrm>
                <a:off x="6948437" y="10030014"/>
                <a:ext cx="359365" cy="351303"/>
              </a:xfrm>
              <a:prstGeom prst="ellipse">
                <a:avLst/>
              </a:prstGeom>
              <a:solidFill>
                <a:srgbClr val="40F9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楕円 17">
                <a:extLst>
                  <a:ext uri="{FF2B5EF4-FFF2-40B4-BE49-F238E27FC236}">
                    <a16:creationId xmlns:a16="http://schemas.microsoft.com/office/drawing/2014/main" id="{756F8ECD-31A3-C604-0CFA-61068DDC8AD7}"/>
                  </a:ext>
                </a:extLst>
              </p:cNvPr>
              <p:cNvSpPr/>
              <p:nvPr/>
            </p:nvSpPr>
            <p:spPr>
              <a:xfrm>
                <a:off x="6960726" y="10617685"/>
                <a:ext cx="324485" cy="317205"/>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4" name="楕円 18">
                <a:extLst>
                  <a:ext uri="{FF2B5EF4-FFF2-40B4-BE49-F238E27FC236}">
                    <a16:creationId xmlns:a16="http://schemas.microsoft.com/office/drawing/2014/main" id="{01169EEA-B533-DB7B-6F2C-C509ABFD8F81}"/>
                  </a:ext>
                </a:extLst>
              </p:cNvPr>
              <p:cNvSpPr/>
              <p:nvPr/>
            </p:nvSpPr>
            <p:spPr>
              <a:xfrm>
                <a:off x="7019740" y="11278710"/>
                <a:ext cx="208956" cy="204268"/>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8" name="テキスト ボックス 19">
              <a:extLst>
                <a:ext uri="{FF2B5EF4-FFF2-40B4-BE49-F238E27FC236}">
                  <a16:creationId xmlns:a16="http://schemas.microsoft.com/office/drawing/2014/main" id="{FCCAA39D-5603-719F-0238-4CD1DE6BE9D4}"/>
                </a:ext>
              </a:extLst>
            </p:cNvPr>
            <p:cNvSpPr txBox="1"/>
            <p:nvPr/>
          </p:nvSpPr>
          <p:spPr>
            <a:xfrm>
              <a:off x="1627701" y="3270590"/>
              <a:ext cx="1289411" cy="2459700"/>
            </a:xfrm>
            <a:prstGeom prst="rect">
              <a:avLst/>
            </a:prstGeom>
            <a:noFill/>
          </p:spPr>
          <p:txBody>
            <a:bodyPr wrap="square" rtlCol="0">
              <a:spAutoFit/>
            </a:bodyPr>
            <a:lstStyle/>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Sr</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Ti</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O</a:t>
              </a:r>
              <a:endParaRPr kumimoji="1" lang="ja-JP" altLang="en-US" b="1" dirty="0">
                <a:latin typeface="Arial" panose="02080604020202020204" pitchFamily="34" charset="0"/>
                <a:cs typeface="Arial" panose="02080604020202020204" pitchFamily="34" charset="0"/>
              </a:endParaRPr>
            </a:p>
          </p:txBody>
        </p:sp>
        <p:sp>
          <p:nvSpPr>
            <p:cNvPr id="9" name="矢印: 右 20">
              <a:extLst>
                <a:ext uri="{FF2B5EF4-FFF2-40B4-BE49-F238E27FC236}">
                  <a16:creationId xmlns:a16="http://schemas.microsoft.com/office/drawing/2014/main" id="{8C0C9BF8-6E29-4EB9-07A0-E3D1F464143D}"/>
                </a:ext>
              </a:extLst>
            </p:cNvPr>
            <p:cNvSpPr/>
            <p:nvPr/>
          </p:nvSpPr>
          <p:spPr>
            <a:xfrm rot="2991161">
              <a:off x="2370346" y="2942396"/>
              <a:ext cx="1037663" cy="459835"/>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21">
              <a:extLst>
                <a:ext uri="{FF2B5EF4-FFF2-40B4-BE49-F238E27FC236}">
                  <a16:creationId xmlns:a16="http://schemas.microsoft.com/office/drawing/2014/main" id="{630B4F42-5863-FDEE-8652-9E9FB706B714}"/>
                </a:ext>
              </a:extLst>
            </p:cNvPr>
            <p:cNvSpPr txBox="1"/>
            <p:nvPr/>
          </p:nvSpPr>
          <p:spPr>
            <a:xfrm>
              <a:off x="1652488" y="2176613"/>
              <a:ext cx="1236689" cy="404334"/>
            </a:xfrm>
            <a:prstGeom prst="rect">
              <a:avLst/>
            </a:prstGeom>
            <a:noFill/>
          </p:spPr>
          <p:txBody>
            <a:bodyPr wrap="square" rtlCol="0">
              <a:spAutoFit/>
            </a:bodyPr>
            <a:lstStyle/>
            <a:p>
              <a:r>
                <a:rPr kumimoji="1" lang="en-US" altLang="ja-JP" dirty="0">
                  <a:latin typeface="Arial" panose="02080604020202020204" pitchFamily="34" charset="0"/>
                  <a:cs typeface="Arial" panose="02080604020202020204" pitchFamily="34" charset="0"/>
                </a:rPr>
                <a:t>X-ray</a:t>
              </a:r>
              <a:endParaRPr kumimoji="1" lang="ja-JP" altLang="en-US" dirty="0">
                <a:latin typeface="Arial" panose="02080604020202020204" pitchFamily="34" charset="0"/>
                <a:cs typeface="Arial" panose="02080604020202020204" pitchFamily="34" charset="0"/>
              </a:endParaRPr>
            </a:p>
          </p:txBody>
        </p:sp>
        <p:sp>
          <p:nvSpPr>
            <p:cNvPr id="11" name="Rectangle 10">
              <a:extLst>
                <a:ext uri="{FF2B5EF4-FFF2-40B4-BE49-F238E27FC236}">
                  <a16:creationId xmlns:a16="http://schemas.microsoft.com/office/drawing/2014/main" id="{20CFB352-95B5-B948-3529-DC576BA8E5EF}"/>
                </a:ext>
              </a:extLst>
            </p:cNvPr>
            <p:cNvSpPr/>
            <p:nvPr/>
          </p:nvSpPr>
          <p:spPr>
            <a:xfrm>
              <a:off x="3155571" y="3274891"/>
              <a:ext cx="2305528" cy="2684953"/>
            </a:xfrm>
            <a:prstGeom prst="rect">
              <a:avLst/>
            </a:prstGeom>
            <a:solidFill>
              <a:schemeClr val="accent1">
                <a:alpha val="47110"/>
              </a:schemeClr>
            </a:solidFill>
            <a:scene3d>
              <a:camera prst="orthographicFront">
                <a:rot lat="1200000" lon="6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Arrow Connector 14">
            <a:extLst>
              <a:ext uri="{FF2B5EF4-FFF2-40B4-BE49-F238E27FC236}">
                <a16:creationId xmlns:a16="http://schemas.microsoft.com/office/drawing/2014/main" id="{B8A95149-84BD-B3AB-1FC4-E25889CFF4E4}"/>
              </a:ext>
            </a:extLst>
          </p:cNvPr>
          <p:cNvCxnSpPr>
            <a:cxnSpLocks/>
          </p:cNvCxnSpPr>
          <p:nvPr/>
        </p:nvCxnSpPr>
        <p:spPr>
          <a:xfrm flipV="1">
            <a:off x="2902491" y="1685130"/>
            <a:ext cx="0" cy="243188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FC8C48F-DCEF-1043-6A67-0FDB98B3D75D}"/>
              </a:ext>
            </a:extLst>
          </p:cNvPr>
          <p:cNvCxnSpPr>
            <a:cxnSpLocks/>
          </p:cNvCxnSpPr>
          <p:nvPr/>
        </p:nvCxnSpPr>
        <p:spPr>
          <a:xfrm flipH="1">
            <a:off x="1778328" y="4076455"/>
            <a:ext cx="1124163" cy="86265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943B189-9221-6316-888B-6E99E838DD8A}"/>
              </a:ext>
            </a:extLst>
          </p:cNvPr>
          <p:cNvCxnSpPr>
            <a:cxnSpLocks/>
          </p:cNvCxnSpPr>
          <p:nvPr/>
        </p:nvCxnSpPr>
        <p:spPr>
          <a:xfrm>
            <a:off x="2908157" y="4068910"/>
            <a:ext cx="1814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object 11">
            <a:extLst>
              <a:ext uri="{FF2B5EF4-FFF2-40B4-BE49-F238E27FC236}">
                <a16:creationId xmlns:a16="http://schemas.microsoft.com/office/drawing/2014/main" id="{3C27BC99-59C4-6CC9-3DD3-660DF99F00DC}"/>
              </a:ext>
            </a:extLst>
          </p:cNvPr>
          <p:cNvSpPr txBox="1"/>
          <p:nvPr/>
        </p:nvSpPr>
        <p:spPr>
          <a:xfrm>
            <a:off x="1524165" y="4797070"/>
            <a:ext cx="312692" cy="289823"/>
          </a:xfrm>
          <a:prstGeom prst="rect">
            <a:avLst/>
          </a:prstGeom>
        </p:spPr>
        <p:txBody>
          <a:bodyPr vert="horz" wrap="square" lIns="0" tIns="12700" rIns="0" bIns="0" rtlCol="0">
            <a:spAutoFit/>
          </a:bodyPr>
          <a:lstStyle/>
          <a:p>
            <a:pPr marL="12700">
              <a:lnSpc>
                <a:spcPct val="100000"/>
              </a:lnSpc>
              <a:spcBef>
                <a:spcPts val="100"/>
              </a:spcBef>
            </a:pPr>
            <a:r>
              <a:rPr lang="en-US" spc="-20" dirty="0">
                <a:latin typeface="Arial" panose="020B0604020202020204" pitchFamily="34" charset="0"/>
                <a:cs typeface="Arial" panose="020B0604020202020204" pitchFamily="34" charset="0"/>
              </a:rPr>
              <a:t>x</a:t>
            </a:r>
            <a:endParaRPr dirty="0">
              <a:latin typeface="Arial" panose="020B0604020202020204" pitchFamily="34" charset="0"/>
              <a:cs typeface="Arial" panose="020B0604020202020204" pitchFamily="34" charset="0"/>
            </a:endParaRPr>
          </a:p>
        </p:txBody>
      </p:sp>
      <p:sp>
        <p:nvSpPr>
          <p:cNvPr id="19" name="object 11">
            <a:extLst>
              <a:ext uri="{FF2B5EF4-FFF2-40B4-BE49-F238E27FC236}">
                <a16:creationId xmlns:a16="http://schemas.microsoft.com/office/drawing/2014/main" id="{ADE14985-0342-DFAA-B3C1-9F2C54DD5163}"/>
              </a:ext>
            </a:extLst>
          </p:cNvPr>
          <p:cNvSpPr txBox="1"/>
          <p:nvPr/>
        </p:nvSpPr>
        <p:spPr>
          <a:xfrm>
            <a:off x="4797611" y="3827189"/>
            <a:ext cx="190272" cy="289823"/>
          </a:xfrm>
          <a:prstGeom prst="rect">
            <a:avLst/>
          </a:prstGeom>
        </p:spPr>
        <p:txBody>
          <a:bodyPr vert="horz" wrap="square" lIns="0" tIns="12700" rIns="0" bIns="0" rtlCol="0">
            <a:spAutoFit/>
          </a:bodyPr>
          <a:lstStyle/>
          <a:p>
            <a:pPr marL="12700">
              <a:lnSpc>
                <a:spcPct val="100000"/>
              </a:lnSpc>
              <a:spcBef>
                <a:spcPts val="100"/>
              </a:spcBef>
            </a:pPr>
            <a:r>
              <a:rPr lang="en-US" spc="-20" dirty="0">
                <a:latin typeface="Arial" panose="020B0604020202020204" pitchFamily="34" charset="0"/>
                <a:cs typeface="Arial" panose="020B0604020202020204" pitchFamily="34" charset="0"/>
              </a:rPr>
              <a:t>y</a:t>
            </a:r>
            <a:endParaRPr dirty="0">
              <a:latin typeface="Arial" panose="020B0604020202020204" pitchFamily="34" charset="0"/>
              <a:cs typeface="Arial" panose="020B0604020202020204" pitchFamily="34" charset="0"/>
            </a:endParaRPr>
          </a:p>
        </p:txBody>
      </p:sp>
      <p:sp>
        <p:nvSpPr>
          <p:cNvPr id="20" name="object 11">
            <a:extLst>
              <a:ext uri="{FF2B5EF4-FFF2-40B4-BE49-F238E27FC236}">
                <a16:creationId xmlns:a16="http://schemas.microsoft.com/office/drawing/2014/main" id="{81BE6854-6CE3-49F3-04E4-EB59DC5BACA1}"/>
              </a:ext>
            </a:extLst>
          </p:cNvPr>
          <p:cNvSpPr txBox="1"/>
          <p:nvPr/>
        </p:nvSpPr>
        <p:spPr>
          <a:xfrm>
            <a:off x="2822931" y="1346144"/>
            <a:ext cx="378571" cy="289823"/>
          </a:xfrm>
          <a:prstGeom prst="rect">
            <a:avLst/>
          </a:prstGeom>
        </p:spPr>
        <p:txBody>
          <a:bodyPr vert="horz" wrap="square" lIns="0" tIns="12700" rIns="0" bIns="0" rtlCol="0">
            <a:spAutoFit/>
          </a:bodyPr>
          <a:lstStyle/>
          <a:p>
            <a:pPr marL="12700">
              <a:lnSpc>
                <a:spcPct val="100000"/>
              </a:lnSpc>
              <a:spcBef>
                <a:spcPts val="100"/>
              </a:spcBef>
            </a:pPr>
            <a:r>
              <a:rPr lang="en-US" spc="-20" dirty="0">
                <a:latin typeface="Arial" panose="020B0604020202020204" pitchFamily="34" charset="0"/>
                <a:cs typeface="Arial" panose="020B0604020202020204" pitchFamily="34" charset="0"/>
              </a:rPr>
              <a:t>z</a:t>
            </a:r>
            <a:endParaRPr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563D91D-E15F-3BAE-1066-77683E3F8EA9}"/>
              </a:ext>
            </a:extLst>
          </p:cNvPr>
          <p:cNvSpPr txBox="1"/>
          <p:nvPr/>
        </p:nvSpPr>
        <p:spPr>
          <a:xfrm>
            <a:off x="3090120" y="1802643"/>
            <a:ext cx="1378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(010) plane</a:t>
            </a:r>
            <a:endParaRPr lang="en-US" dirty="0"/>
          </a:p>
        </p:txBody>
      </p:sp>
      <p:cxnSp>
        <p:nvCxnSpPr>
          <p:cNvPr id="22" name="Straight Arrow Connector 21">
            <a:extLst>
              <a:ext uri="{FF2B5EF4-FFF2-40B4-BE49-F238E27FC236}">
                <a16:creationId xmlns:a16="http://schemas.microsoft.com/office/drawing/2014/main" id="{D478E976-3CE8-1423-30B0-43014AF2708F}"/>
              </a:ext>
            </a:extLst>
          </p:cNvPr>
          <p:cNvCxnSpPr>
            <a:cxnSpLocks/>
          </p:cNvCxnSpPr>
          <p:nvPr/>
        </p:nvCxnSpPr>
        <p:spPr>
          <a:xfrm flipH="1" flipV="1">
            <a:off x="2163742" y="1991658"/>
            <a:ext cx="716804" cy="207692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Arc 22">
            <a:extLst>
              <a:ext uri="{FF2B5EF4-FFF2-40B4-BE49-F238E27FC236}">
                <a16:creationId xmlns:a16="http://schemas.microsoft.com/office/drawing/2014/main" id="{87C4BDA6-10E6-6BF4-4B96-DB03905FC9A2}"/>
              </a:ext>
            </a:extLst>
          </p:cNvPr>
          <p:cNvSpPr/>
          <p:nvPr/>
        </p:nvSpPr>
        <p:spPr>
          <a:xfrm rot="16863029">
            <a:off x="2388172" y="2325168"/>
            <a:ext cx="807156" cy="825043"/>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57C548-6AAE-DA03-917A-9DED3C4EB0D9}"/>
                  </a:ext>
                </a:extLst>
              </p:cNvPr>
              <p:cNvSpPr txBox="1"/>
              <p:nvPr/>
            </p:nvSpPr>
            <p:spPr>
              <a:xfrm>
                <a:off x="2266135" y="1900804"/>
                <a:ext cx="6253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24" name="TextBox 23">
                <a:extLst>
                  <a:ext uri="{FF2B5EF4-FFF2-40B4-BE49-F238E27FC236}">
                    <a16:creationId xmlns:a16="http://schemas.microsoft.com/office/drawing/2014/main" id="{7F57C548-6AAE-DA03-917A-9DED3C4EB0D9}"/>
                  </a:ext>
                </a:extLst>
              </p:cNvPr>
              <p:cNvSpPr txBox="1">
                <a:spLocks noRot="1" noChangeAspect="1" noMove="1" noResize="1" noEditPoints="1" noAdjustHandles="1" noChangeArrowheads="1" noChangeShapeType="1" noTextEdit="1"/>
              </p:cNvSpPr>
              <p:nvPr/>
            </p:nvSpPr>
            <p:spPr>
              <a:xfrm>
                <a:off x="2266135" y="1900804"/>
                <a:ext cx="625384"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20D00D-BDB4-6DC2-1EF2-967B008B96FD}"/>
                  </a:ext>
                </a:extLst>
              </p:cNvPr>
              <p:cNvSpPr txBox="1"/>
              <p:nvPr/>
            </p:nvSpPr>
            <p:spPr>
              <a:xfrm>
                <a:off x="1914320" y="1581659"/>
                <a:ext cx="575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up>
                      </m:sSup>
                    </m:oMath>
                  </m:oMathPara>
                </a14:m>
                <a:endParaRPr lang="en-US" dirty="0"/>
              </a:p>
            </p:txBody>
          </p:sp>
        </mc:Choice>
        <mc:Fallback xmlns="">
          <p:sp>
            <p:nvSpPr>
              <p:cNvPr id="25" name="TextBox 24">
                <a:extLst>
                  <a:ext uri="{FF2B5EF4-FFF2-40B4-BE49-F238E27FC236}">
                    <a16:creationId xmlns:a16="http://schemas.microsoft.com/office/drawing/2014/main" id="{2A20D00D-BDB4-6DC2-1EF2-967B008B96FD}"/>
                  </a:ext>
                </a:extLst>
              </p:cNvPr>
              <p:cNvSpPr txBox="1">
                <a:spLocks noRot="1" noChangeAspect="1" noMove="1" noResize="1" noEditPoints="1" noAdjustHandles="1" noChangeArrowheads="1" noChangeShapeType="1" noTextEdit="1"/>
              </p:cNvSpPr>
              <p:nvPr/>
            </p:nvSpPr>
            <p:spPr>
              <a:xfrm>
                <a:off x="1914320" y="1581659"/>
                <a:ext cx="57573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コンテンツ プレースホルダー 6">
                <a:extLst>
                  <a:ext uri="{FF2B5EF4-FFF2-40B4-BE49-F238E27FC236}">
                    <a16:creationId xmlns:a16="http://schemas.microsoft.com/office/drawing/2014/main" id="{CD79534D-88DE-02D7-1312-51F74E5306C6}"/>
                  </a:ext>
                </a:extLst>
              </p:cNvPr>
              <p:cNvSpPr txBox="1"/>
              <p:nvPr/>
            </p:nvSpPr>
            <p:spPr>
              <a:xfrm>
                <a:off x="5410235" y="1802643"/>
                <a:ext cx="6781765" cy="3240887"/>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r>
                  <a:rPr lang="en-US" altLang="ja-JP" sz="1800" dirty="0">
                    <a:latin typeface="Arial" panose="020B0604020202020204" pitchFamily="34" charset="0"/>
                    <a:cs typeface="Arial" panose="020B0604020202020204" pitchFamily="34" charset="0"/>
                  </a:rPr>
                  <a:t>Number of planes: 12 (Emitter Ti in the center of each plane)</a:t>
                </a:r>
              </a:p>
              <a:p>
                <a:r>
                  <a:rPr lang="en-US" altLang="ja-JP" sz="1800" dirty="0">
                    <a:latin typeface="Arial" panose="020B0604020202020204" pitchFamily="34" charset="0"/>
                    <a:cs typeface="Arial" panose="020B0604020202020204" pitchFamily="34" charset="0"/>
                  </a:rPr>
                  <a:t>Radius of the hemisphere: 19.525 </a:t>
                </a:r>
                <a:r>
                  <a:rPr lang="en-US" altLang="ja-JP" sz="1800" dirty="0" err="1">
                    <a:latin typeface="Arial" panose="020B0604020202020204" pitchFamily="34" charset="0"/>
                    <a:cs typeface="Arial" panose="020B0604020202020204" pitchFamily="34" charset="0"/>
                  </a:rPr>
                  <a:t>Å</a:t>
                </a:r>
                <a:endParaRPr lang="en-US" altLang="ja-JP" sz="1800" dirty="0">
                  <a:latin typeface="Arial" panose="020B0604020202020204" pitchFamily="34" charset="0"/>
                  <a:cs typeface="Arial" panose="020B0604020202020204" pitchFamily="34" charset="0"/>
                </a:endParaRPr>
              </a:p>
              <a:p>
                <a:r>
                  <a:rPr lang="en-US" altLang="ja-JP" sz="1800" dirty="0">
                    <a:latin typeface="Arial" panose="020B0604020202020204" pitchFamily="34" charset="0"/>
                    <a:cs typeface="Arial" panose="020B0604020202020204" pitchFamily="34" charset="0"/>
                  </a:rPr>
                  <a:t>Forward Filtering 40°</a:t>
                </a:r>
              </a:p>
              <a:p>
                <a:r>
                  <a:rPr lang="en-US" altLang="ja-JP" sz="1800" dirty="0">
                    <a:latin typeface="Arial" panose="020B0604020202020204" pitchFamily="34" charset="0"/>
                    <a:cs typeface="Arial" panose="020B0604020202020204" pitchFamily="34" charset="0"/>
                  </a:rPr>
                  <a:t>Renormalized Series expansion (Scattering order 5 ~ 8)</a:t>
                </a:r>
              </a:p>
              <a:p>
                <a14:m>
                  <m:oMath xmlns:m="http://schemas.openxmlformats.org/officeDocument/2006/math">
                    <m:r>
                      <a:rPr lang="en-US" altLang="ja-JP" sz="1800" i="1" smtClean="0">
                        <a:latin typeface="Cambria Math" panose="02040503050406030204" pitchFamily="18" charset="0"/>
                        <a:ea typeface="Cambria Math" panose="02040503050406030204" pitchFamily="18" charset="0"/>
                        <a:cs typeface="Arial" panose="020B0604020202020204" pitchFamily="34" charset="0"/>
                      </a:rPr>
                      <m:t>𝜔</m:t>
                    </m:r>
                  </m:oMath>
                </a14:m>
                <a:r>
                  <a:rPr lang="en-US" altLang="ja-JP" sz="1800" dirty="0">
                    <a:latin typeface="Arial" panose="020B0604020202020204" pitchFamily="34" charset="0"/>
                    <a:cs typeface="Arial" panose="020B0604020202020204" pitchFamily="34" charset="0"/>
                  </a:rPr>
                  <a:t>: atomic chain along z-axis</a:t>
                </a:r>
              </a:p>
              <a:p>
                <a:r>
                  <a:rPr lang="en-US" altLang="ja-JP" sz="1800" dirty="0">
                    <a:latin typeface="Arial" panose="020B0604020202020204" pitchFamily="34" charset="0"/>
                    <a:cs typeface="Arial" panose="020B0604020202020204" pitchFamily="34" charset="0"/>
                  </a:rPr>
                  <a:t>Average sampling: medium (</a:t>
                </a:r>
                <a:r>
                  <a:rPr lang="en-US" sz="1800" dirty="0">
                    <a:latin typeface="Arial" panose="020B0604020202020204" pitchFamily="34" charset="0"/>
                    <a:cs typeface="Arial" panose="020B0604020202020204" pitchFamily="34" charset="0"/>
                  </a:rPr>
                  <a:t>average over 13 directions in the cone of half-angle 1°</a:t>
                </a:r>
                <a:r>
                  <a:rPr lang="en-US" altLang="ja-JP" sz="1800" dirty="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CPU</a:t>
                </a:r>
                <a:r>
                  <a:rPr lang="en-US" sz="1800" b="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Apple M4, 10</a:t>
                </a:r>
                <a:r>
                  <a:rPr lang="ja-JP" altLang="en-US" sz="1800">
                    <a:latin typeface="Arial" panose="020B0604020202020204" pitchFamily="34" charset="0"/>
                    <a:cs typeface="Arial" panose="020B0604020202020204" pitchFamily="34" charset="0"/>
                  </a:rPr>
                  <a:t>コア</a:t>
                </a:r>
              </a:p>
            </p:txBody>
          </p:sp>
        </mc:Choice>
        <mc:Fallback>
          <p:sp>
            <p:nvSpPr>
              <p:cNvPr id="26" name="コンテンツ プレースホルダー 6">
                <a:extLst>
                  <a:ext uri="{FF2B5EF4-FFF2-40B4-BE49-F238E27FC236}">
                    <a16:creationId xmlns:a16="http://schemas.microsoft.com/office/drawing/2014/main" id="{CD79534D-88DE-02D7-1312-51F74E5306C6}"/>
                  </a:ext>
                </a:extLst>
              </p:cNvPr>
              <p:cNvSpPr txBox="1">
                <a:spLocks noRot="1" noChangeAspect="1" noMove="1" noResize="1" noEditPoints="1" noAdjustHandles="1" noChangeArrowheads="1" noChangeShapeType="1" noTextEdit="1"/>
              </p:cNvSpPr>
              <p:nvPr/>
            </p:nvSpPr>
            <p:spPr>
              <a:xfrm>
                <a:off x="5410235" y="1802643"/>
                <a:ext cx="6781765" cy="3240887"/>
              </a:xfrm>
              <a:prstGeom prst="rect">
                <a:avLst/>
              </a:prstGeom>
              <a:blipFill>
                <a:blip r:embed="rId6"/>
                <a:stretch>
                  <a:fillRect l="-748" t="-2353" r="-935" b="-235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5C91BF14-7AE3-0DB7-BEB6-250A539B3E34}"/>
              </a:ext>
            </a:extLst>
          </p:cNvPr>
          <p:cNvSpPr txBox="1"/>
          <p:nvPr/>
        </p:nvSpPr>
        <p:spPr>
          <a:xfrm>
            <a:off x="188551" y="5309680"/>
            <a:ext cx="28236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conditions:</a:t>
            </a:r>
          </a:p>
        </p:txBody>
      </p:sp>
      <mc:AlternateContent xmlns:mc="http://schemas.openxmlformats.org/markup-compatibility/2006" xmlns:a14="http://schemas.microsoft.com/office/drawing/2010/main">
        <mc:Choice Requires="a14">
          <p:sp>
            <p:nvSpPr>
              <p:cNvPr id="28" name="テキスト ボックス 8">
                <a:extLst>
                  <a:ext uri="{FF2B5EF4-FFF2-40B4-BE49-F238E27FC236}">
                    <a16:creationId xmlns:a16="http://schemas.microsoft.com/office/drawing/2014/main" id="{EB9D7155-3B7F-D242-9E90-E0D3DDD777D8}"/>
                  </a:ext>
                </a:extLst>
              </p:cNvPr>
              <p:cNvSpPr txBox="1"/>
              <p:nvPr/>
            </p:nvSpPr>
            <p:spPr>
              <a:xfrm>
                <a:off x="188551" y="5650122"/>
                <a:ext cx="6923784"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Sample</a:t>
                </a:r>
                <a:r>
                  <a:rPr lang="en-US" dirty="0">
                    <a:latin typeface="Arial" panose="020B0604020202020204" pitchFamily="34" charset="0"/>
                    <a:cs typeface="Arial" panose="020B0604020202020204" pitchFamily="34" charset="0"/>
                  </a:rPr>
                  <a:t>: Strontium Titanate (001) substrate（10 × 10 × 0.5 mm）</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Scan</a:t>
                </a:r>
                <a:r>
                  <a:rPr lang="en-US" dirty="0">
                    <a:latin typeface="Arial" panose="020B0604020202020204" pitchFamily="34" charset="0"/>
                    <a:cs typeface="Arial" panose="020B0604020202020204" pitchFamily="34" charset="0"/>
                  </a:rPr>
                  <a:t>: Polar scan of (010) plane</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Polar</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–12° to 65.76° (step: 1.44°)</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Temperature</a:t>
                </a:r>
                <a:r>
                  <a:rPr lang="en-US" dirty="0">
                    <a:latin typeface="Arial" panose="020B0604020202020204" pitchFamily="34" charset="0"/>
                    <a:cs typeface="Arial" panose="020B0604020202020204" pitchFamily="34" charset="0"/>
                  </a:rPr>
                  <a:t>: 20 °C</a:t>
                </a:r>
                <a:endParaRPr kumimoji="1" lang="en-US" altLang="ja-JP" dirty="0">
                  <a:latin typeface="Arial" panose="020B0604020202020204" pitchFamily="34" charset="0"/>
                  <a:cs typeface="Arial" panose="020B0604020202020204" pitchFamily="34" charset="0"/>
                </a:endParaRPr>
              </a:p>
            </p:txBody>
          </p:sp>
        </mc:Choice>
        <mc:Fallback xmlns="">
          <p:sp>
            <p:nvSpPr>
              <p:cNvPr id="28" name="テキスト ボックス 8">
                <a:extLst>
                  <a:ext uri="{FF2B5EF4-FFF2-40B4-BE49-F238E27FC236}">
                    <a16:creationId xmlns:a16="http://schemas.microsoft.com/office/drawing/2014/main" id="{EB9D7155-3B7F-D242-9E90-E0D3DDD777D8}"/>
                  </a:ext>
                </a:extLst>
              </p:cNvPr>
              <p:cNvSpPr txBox="1">
                <a:spLocks noRot="1" noChangeAspect="1" noMove="1" noResize="1" noEditPoints="1" noAdjustHandles="1" noChangeArrowheads="1" noChangeShapeType="1" noTextEdit="1"/>
              </p:cNvSpPr>
              <p:nvPr/>
            </p:nvSpPr>
            <p:spPr>
              <a:xfrm>
                <a:off x="188551" y="5650122"/>
                <a:ext cx="6923784" cy="1200329"/>
              </a:xfrm>
              <a:prstGeom prst="rect">
                <a:avLst/>
              </a:prstGeom>
              <a:blipFill>
                <a:blip r:embed="rId7"/>
                <a:stretch>
                  <a:fillRect l="-548" t="-3125" b="-6250"/>
                </a:stretch>
              </a:blipFill>
            </p:spPr>
            <p:txBody>
              <a:bodyPr/>
              <a:lstStyle/>
              <a:p>
                <a:r>
                  <a:rPr lang="en-US">
                    <a:noFill/>
                  </a:rPr>
                  <a:t> </a:t>
                </a:r>
              </a:p>
            </p:txBody>
          </p:sp>
        </mc:Fallback>
      </mc:AlternateContent>
      <p:sp>
        <p:nvSpPr>
          <p:cNvPr id="2" name="テキスト ボックス 309">
            <a:extLst>
              <a:ext uri="{FF2B5EF4-FFF2-40B4-BE49-F238E27FC236}">
                <a16:creationId xmlns:a16="http://schemas.microsoft.com/office/drawing/2014/main" id="{BA110E6D-919D-AFF6-8CD8-E178FC5A6C37}"/>
              </a:ext>
            </a:extLst>
          </p:cNvPr>
          <p:cNvSpPr txBox="1"/>
          <p:nvPr/>
        </p:nvSpPr>
        <p:spPr>
          <a:xfrm>
            <a:off x="2954739" y="86356"/>
            <a:ext cx="6490482"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and experimental setups</a:t>
            </a:r>
          </a:p>
        </p:txBody>
      </p:sp>
    </p:spTree>
    <p:extLst>
      <p:ext uri="{BB962C8B-B14F-4D97-AF65-F5344CB8AC3E}">
        <p14:creationId xmlns:p14="http://schemas.microsoft.com/office/powerpoint/2010/main" val="305531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F65AB-8062-5C5D-D229-6CAC19D37E5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B92DB77-0F75-EC9C-9B1F-8EA59B773C12}"/>
              </a:ext>
            </a:extLst>
          </p:cNvPr>
          <p:cNvPicPr>
            <a:picLocks noChangeAspect="1"/>
          </p:cNvPicPr>
          <p:nvPr/>
        </p:nvPicPr>
        <p:blipFill>
          <a:blip r:embed="rId3"/>
          <a:srcRect l="14693" t="11237" r="12485" b="10192"/>
          <a:stretch>
            <a:fillRect/>
          </a:stretch>
        </p:blipFill>
        <p:spPr>
          <a:xfrm>
            <a:off x="54864" y="1207008"/>
            <a:ext cx="3962012" cy="4274797"/>
          </a:xfrm>
          <a:prstGeom prst="rect">
            <a:avLst/>
          </a:prstGeom>
        </p:spPr>
      </p:pic>
      <p:sp>
        <p:nvSpPr>
          <p:cNvPr id="5" name="テキスト ボックス 10">
            <a:extLst>
              <a:ext uri="{FF2B5EF4-FFF2-40B4-BE49-F238E27FC236}">
                <a16:creationId xmlns:a16="http://schemas.microsoft.com/office/drawing/2014/main" id="{36CE2B82-3827-EDB6-2E13-FD6C956217C5}"/>
              </a:ext>
            </a:extLst>
          </p:cNvPr>
          <p:cNvSpPr txBox="1"/>
          <p:nvPr/>
        </p:nvSpPr>
        <p:spPr>
          <a:xfrm>
            <a:off x="2326418" y="100999"/>
            <a:ext cx="7554181"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 AB stacking with radius 20 </a:t>
            </a:r>
            <a:r>
              <a:rPr lang="en-US" altLang="ja-JP" sz="2727" b="1" dirty="0" err="1">
                <a:latin typeface="Arial" panose="02080604020202020204" pitchFamily="34" charset="0"/>
                <a:cs typeface="Arial" panose="02080604020202020204" pitchFamily="34" charset="0"/>
              </a:rPr>
              <a:t>Å</a:t>
            </a:r>
            <a:r>
              <a:rPr lang="en-US" altLang="ja-JP" sz="2727" b="1" dirty="0">
                <a:latin typeface="Arial" panose="02080604020202020204" pitchFamily="34" charset="0"/>
                <a:cs typeface="Arial" panose="02080604020202020204" pitchFamily="34" charset="0"/>
              </a:rPr>
              <a:t> -</a:t>
            </a:r>
          </a:p>
        </p:txBody>
      </p:sp>
      <p:sp>
        <p:nvSpPr>
          <p:cNvPr id="17" name="TextBox 16">
            <a:extLst>
              <a:ext uri="{FF2B5EF4-FFF2-40B4-BE49-F238E27FC236}">
                <a16:creationId xmlns:a16="http://schemas.microsoft.com/office/drawing/2014/main" id="{14AA2DA7-6A2F-7970-6AD3-3DDD393F8716}"/>
              </a:ext>
            </a:extLst>
          </p:cNvPr>
          <p:cNvSpPr txBox="1"/>
          <p:nvPr/>
        </p:nvSpPr>
        <p:spPr>
          <a:xfrm>
            <a:off x="825225" y="5375376"/>
            <a:ext cx="14099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emitter</a:t>
            </a:r>
          </a:p>
        </p:txBody>
      </p:sp>
      <p:sp>
        <p:nvSpPr>
          <p:cNvPr id="18" name="TextBox 17">
            <a:extLst>
              <a:ext uri="{FF2B5EF4-FFF2-40B4-BE49-F238E27FC236}">
                <a16:creationId xmlns:a16="http://schemas.microsoft.com/office/drawing/2014/main" id="{AD311ABA-4BC1-7CA3-8FE4-296289352A72}"/>
              </a:ext>
            </a:extLst>
          </p:cNvPr>
          <p:cNvSpPr txBox="1"/>
          <p:nvPr/>
        </p:nvSpPr>
        <p:spPr>
          <a:xfrm>
            <a:off x="5371824" y="5365952"/>
            <a:ext cx="6987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9" name="TextBox 18">
            <a:extLst>
              <a:ext uri="{FF2B5EF4-FFF2-40B4-BE49-F238E27FC236}">
                <a16:creationId xmlns:a16="http://schemas.microsoft.com/office/drawing/2014/main" id="{57EAC9EB-A4D5-B4B1-CF83-9CABA8BB350B}"/>
              </a:ext>
            </a:extLst>
          </p:cNvPr>
          <p:cNvSpPr txBox="1"/>
          <p:nvPr/>
        </p:nvSpPr>
        <p:spPr>
          <a:xfrm>
            <a:off x="9462434" y="5374866"/>
            <a:ext cx="1002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98B5636-5CE4-D996-CB29-B2D11EAF561B}"/>
                  </a:ext>
                </a:extLst>
              </p:cNvPr>
              <p:cNvSpPr txBox="1"/>
              <p:nvPr/>
            </p:nvSpPr>
            <p:spPr>
              <a:xfrm>
                <a:off x="268494" y="749808"/>
                <a:ext cx="3058906" cy="9419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Radius=20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mfp</a:t>
                </a:r>
                <a:r>
                  <a:rPr lang="en-US" dirty="0">
                    <a:latin typeface="Arial" panose="020B0604020202020204" pitchFamily="34" charset="0"/>
                    <a:cs typeface="Arial" panose="020B0604020202020204" pitchFamily="34" charset="0"/>
                  </a:rPr>
                  <a:t>=13.8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Radius</m:t>
                          </m:r>
                        </m:num>
                        <m:den>
                          <m:r>
                            <m:rPr>
                              <m:sty m:val="p"/>
                            </m:rPr>
                            <a:rPr lang="en-US" b="0" i="0" smtClean="0">
                              <a:latin typeface="Cambria Math" panose="02040503050406030204" pitchFamily="18" charset="0"/>
                            </a:rPr>
                            <m:t>mfp</m:t>
                          </m:r>
                        </m:den>
                      </m:f>
                      <m:r>
                        <a:rPr lang="en-US" b="0" i="1" smtClean="0">
                          <a:latin typeface="Cambria Math" panose="02040503050406030204" pitchFamily="18" charset="0"/>
                        </a:rPr>
                        <m:t>=1.45</m:t>
                      </m:r>
                    </m:oMath>
                  </m:oMathPara>
                </a14:m>
                <a:endParaRPr lang="en-US" dirty="0"/>
              </a:p>
            </p:txBody>
          </p:sp>
        </mc:Choice>
        <mc:Fallback>
          <p:sp>
            <p:nvSpPr>
              <p:cNvPr id="9" name="TextBox 8">
                <a:extLst>
                  <a:ext uri="{FF2B5EF4-FFF2-40B4-BE49-F238E27FC236}">
                    <a16:creationId xmlns:a16="http://schemas.microsoft.com/office/drawing/2014/main" id="{A98B5636-5CE4-D996-CB29-B2D11EAF561B}"/>
                  </a:ext>
                </a:extLst>
              </p:cNvPr>
              <p:cNvSpPr txBox="1">
                <a:spLocks noRot="1" noChangeAspect="1" noMove="1" noResize="1" noEditPoints="1" noAdjustHandles="1" noChangeArrowheads="1" noChangeShapeType="1" noTextEdit="1"/>
              </p:cNvSpPr>
              <p:nvPr/>
            </p:nvSpPr>
            <p:spPr>
              <a:xfrm>
                <a:off x="268494" y="749808"/>
                <a:ext cx="3058906" cy="941925"/>
              </a:xfrm>
              <a:prstGeom prst="rect">
                <a:avLst/>
              </a:prstGeom>
              <a:blipFill>
                <a:blip r:embed="rId4"/>
                <a:stretch>
                  <a:fillRect l="-1653" t="-5333" b="-5333"/>
                </a:stretch>
              </a:blipFill>
            </p:spPr>
            <p:txBody>
              <a:bodyPr/>
              <a:lstStyle/>
              <a:p>
                <a:r>
                  <a:rPr lang="en-US">
                    <a:noFill/>
                  </a:rPr>
                  <a:t> </a:t>
                </a:r>
              </a:p>
            </p:txBody>
          </p:sp>
        </mc:Fallback>
      </mc:AlternateContent>
      <p:pic>
        <p:nvPicPr>
          <p:cNvPr id="7" name="Picture 6" descr="A circular object with a scale&#10;&#10;AI-generated content may be incorrect.">
            <a:extLst>
              <a:ext uri="{FF2B5EF4-FFF2-40B4-BE49-F238E27FC236}">
                <a16:creationId xmlns:a16="http://schemas.microsoft.com/office/drawing/2014/main" id="{1F89531C-93F9-B40F-3E67-51C2C5AA4E4F}"/>
              </a:ext>
            </a:extLst>
          </p:cNvPr>
          <p:cNvPicPr>
            <a:picLocks noChangeAspect="1"/>
          </p:cNvPicPr>
          <p:nvPr/>
        </p:nvPicPr>
        <p:blipFill>
          <a:blip r:embed="rId5"/>
          <a:srcRect l="14740" t="11325" r="12437" b="10102"/>
          <a:stretch>
            <a:fillRect/>
          </a:stretch>
        </p:blipFill>
        <p:spPr>
          <a:xfrm>
            <a:off x="8229600" y="1207008"/>
            <a:ext cx="3962067" cy="4274906"/>
          </a:xfrm>
          <a:prstGeom prst="rect">
            <a:avLst/>
          </a:prstGeom>
        </p:spPr>
      </p:pic>
      <p:pic>
        <p:nvPicPr>
          <p:cNvPr id="13" name="Picture 12" descr="A blue and green circular object with a white line&#10;&#10;AI-generated content may be incorrect.">
            <a:extLst>
              <a:ext uri="{FF2B5EF4-FFF2-40B4-BE49-F238E27FC236}">
                <a16:creationId xmlns:a16="http://schemas.microsoft.com/office/drawing/2014/main" id="{B1A1A01B-7F16-5B86-992D-CC60B3F7452E}"/>
              </a:ext>
            </a:extLst>
          </p:cNvPr>
          <p:cNvPicPr>
            <a:picLocks noChangeAspect="1"/>
          </p:cNvPicPr>
          <p:nvPr/>
        </p:nvPicPr>
        <p:blipFill>
          <a:blip r:embed="rId6"/>
          <a:srcRect l="14517" t="11237" r="12660" b="10192"/>
          <a:stretch>
            <a:fillRect/>
          </a:stretch>
        </p:blipFill>
        <p:spPr>
          <a:xfrm>
            <a:off x="4014216" y="1207008"/>
            <a:ext cx="3962067" cy="4274797"/>
          </a:xfrm>
          <a:prstGeom prst="rect">
            <a:avLst/>
          </a:prstGeom>
        </p:spPr>
      </p:pic>
      <p:grpSp>
        <p:nvGrpSpPr>
          <p:cNvPr id="15" name="Group 14">
            <a:extLst>
              <a:ext uri="{FF2B5EF4-FFF2-40B4-BE49-F238E27FC236}">
                <a16:creationId xmlns:a16="http://schemas.microsoft.com/office/drawing/2014/main" id="{1ADBDB91-CF5F-8571-BF27-419AC901C5B0}"/>
              </a:ext>
            </a:extLst>
          </p:cNvPr>
          <p:cNvGrpSpPr/>
          <p:nvPr/>
        </p:nvGrpSpPr>
        <p:grpSpPr>
          <a:xfrm>
            <a:off x="1451257" y="2990779"/>
            <a:ext cx="1554680" cy="281459"/>
            <a:chOff x="1410619" y="2990779"/>
            <a:chExt cx="1554680" cy="281459"/>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BCC705-9C98-2D3A-D3D1-7F0A27723B76}"/>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6" name="TextBox 15">
                  <a:extLst>
                    <a:ext uri="{FF2B5EF4-FFF2-40B4-BE49-F238E27FC236}">
                      <a16:creationId xmlns:a16="http://schemas.microsoft.com/office/drawing/2014/main" id="{CFBCC705-9C98-2D3A-D3D1-7F0A27723B76}"/>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CCFABE9-CC20-826F-70B7-5E03960A1355}"/>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0" name="TextBox 19">
                  <a:extLst>
                    <a:ext uri="{FF2B5EF4-FFF2-40B4-BE49-F238E27FC236}">
                      <a16:creationId xmlns:a16="http://schemas.microsoft.com/office/drawing/2014/main" id="{BCCFABE9-CC20-826F-70B7-5E03960A1355}"/>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1A8C4EA-934A-A5E4-F1FA-243D90B1D84D}"/>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1" name="TextBox 20">
                  <a:extLst>
                    <a:ext uri="{FF2B5EF4-FFF2-40B4-BE49-F238E27FC236}">
                      <a16:creationId xmlns:a16="http://schemas.microsoft.com/office/drawing/2014/main" id="{F1A8C4EA-934A-A5E4-F1FA-243D90B1D84D}"/>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EB4DD20-5D79-EF5F-65B2-D7806AD46A8F}"/>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2" name="TextBox 21">
                  <a:extLst>
                    <a:ext uri="{FF2B5EF4-FFF2-40B4-BE49-F238E27FC236}">
                      <a16:creationId xmlns:a16="http://schemas.microsoft.com/office/drawing/2014/main" id="{1EB4DD20-5D79-EF5F-65B2-D7806AD46A8F}"/>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0"/>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56FDDEE-B75E-A85A-7F8E-D57E7FC57385}"/>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E56FDDEE-B75E-A85A-7F8E-D57E7FC57385}"/>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1"/>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4F9DBF4-DCC7-10EE-ADB6-19700179D0E1}"/>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4" name="TextBox 23">
                  <a:extLst>
                    <a:ext uri="{FF2B5EF4-FFF2-40B4-BE49-F238E27FC236}">
                      <a16:creationId xmlns:a16="http://schemas.microsoft.com/office/drawing/2014/main" id="{74F9DBF4-DCC7-10EE-ADB6-19700179D0E1}"/>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2"/>
                  <a:stretch>
                    <a:fillRect r="-11111"/>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39B56BE-0CE7-CC20-B2C2-96520C06A765}"/>
              </a:ext>
            </a:extLst>
          </p:cNvPr>
          <p:cNvGrpSpPr/>
          <p:nvPr/>
        </p:nvGrpSpPr>
        <p:grpSpPr>
          <a:xfrm>
            <a:off x="1451257" y="1488929"/>
            <a:ext cx="2005475" cy="1940071"/>
            <a:chOff x="1384716" y="1527138"/>
            <a:chExt cx="2005475" cy="1940071"/>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87093FB-8F1F-4290-0C56-FE1E234EA5D3}"/>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F87093FB-8F1F-4290-0C56-FE1E234EA5D3}"/>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DBE90BB-B1B2-D8C3-A308-CBA3980FC67E}"/>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5" name="TextBox 34">
                  <a:extLst>
                    <a:ext uri="{FF2B5EF4-FFF2-40B4-BE49-F238E27FC236}">
                      <a16:creationId xmlns:a16="http://schemas.microsoft.com/office/drawing/2014/main" id="{4DBE90BB-B1B2-D8C3-A308-CBA3980FC67E}"/>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4"/>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267974F-E7FE-8773-B875-8ACE285A897D}"/>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6" name="TextBox 35">
                  <a:extLst>
                    <a:ext uri="{FF2B5EF4-FFF2-40B4-BE49-F238E27FC236}">
                      <a16:creationId xmlns:a16="http://schemas.microsoft.com/office/drawing/2014/main" id="{2267974F-E7FE-8773-B875-8ACE285A897D}"/>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5"/>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55ACF2D-324D-C858-EF40-78618B10B21C}"/>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7" name="TextBox 36">
                  <a:extLst>
                    <a:ext uri="{FF2B5EF4-FFF2-40B4-BE49-F238E27FC236}">
                      <a16:creationId xmlns:a16="http://schemas.microsoft.com/office/drawing/2014/main" id="{755ACF2D-324D-C858-EF40-78618B10B21C}"/>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DA287E4-1322-C3BE-53FD-A7075EA64043}"/>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8" name="TextBox 37">
                  <a:extLst>
                    <a:ext uri="{FF2B5EF4-FFF2-40B4-BE49-F238E27FC236}">
                      <a16:creationId xmlns:a16="http://schemas.microsoft.com/office/drawing/2014/main" id="{EDA287E4-1322-C3BE-53FD-A7075EA64043}"/>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B920BDD-688E-F342-ED5F-DE7EC37E791C}"/>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9" name="TextBox 38">
                  <a:extLst>
                    <a:ext uri="{FF2B5EF4-FFF2-40B4-BE49-F238E27FC236}">
                      <a16:creationId xmlns:a16="http://schemas.microsoft.com/office/drawing/2014/main" id="{8B920BDD-688E-F342-ED5F-DE7EC37E791C}"/>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8"/>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5B647AC-59B8-5329-58C5-D181A2EA1B2E}"/>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0" name="TextBox 39">
                  <a:extLst>
                    <a:ext uri="{FF2B5EF4-FFF2-40B4-BE49-F238E27FC236}">
                      <a16:creationId xmlns:a16="http://schemas.microsoft.com/office/drawing/2014/main" id="{65B647AC-59B8-5329-58C5-D181A2EA1B2E}"/>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9"/>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415476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B05BE-56E1-6A6C-C158-48775436FFFC}"/>
            </a:ext>
          </a:extLst>
        </p:cNvPr>
        <p:cNvGrpSpPr/>
        <p:nvPr/>
      </p:nvGrpSpPr>
      <p:grpSpPr>
        <a:xfrm>
          <a:off x="0" y="0"/>
          <a:ext cx="0" cy="0"/>
          <a:chOff x="0" y="0"/>
          <a:chExt cx="0" cy="0"/>
        </a:xfrm>
      </p:grpSpPr>
      <p:pic>
        <p:nvPicPr>
          <p:cNvPr id="10" name="Picture 9" descr="A blue and green circle with a white line&#10;&#10;AI-generated content may be incorrect.">
            <a:extLst>
              <a:ext uri="{FF2B5EF4-FFF2-40B4-BE49-F238E27FC236}">
                <a16:creationId xmlns:a16="http://schemas.microsoft.com/office/drawing/2014/main" id="{D0E54B5A-7505-E18C-3080-656DC557D74C}"/>
              </a:ext>
            </a:extLst>
          </p:cNvPr>
          <p:cNvPicPr>
            <a:picLocks noChangeAspect="1"/>
          </p:cNvPicPr>
          <p:nvPr/>
        </p:nvPicPr>
        <p:blipFill>
          <a:blip r:embed="rId3"/>
          <a:srcRect l="15164" t="11310" r="12018" b="10119"/>
          <a:stretch>
            <a:fillRect/>
          </a:stretch>
        </p:blipFill>
        <p:spPr>
          <a:xfrm>
            <a:off x="1131850" y="1207008"/>
            <a:ext cx="3961795" cy="4274797"/>
          </a:xfrm>
          <a:prstGeom prst="rect">
            <a:avLst/>
          </a:prstGeom>
        </p:spPr>
      </p:pic>
      <p:sp>
        <p:nvSpPr>
          <p:cNvPr id="7" name="テキスト ボックス 10">
            <a:extLst>
              <a:ext uri="{FF2B5EF4-FFF2-40B4-BE49-F238E27FC236}">
                <a16:creationId xmlns:a16="http://schemas.microsoft.com/office/drawing/2014/main" id="{FA2A9061-47CA-259A-1C53-32A2B86CBC2B}"/>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8E5D7699-3F6D-9D26-402E-E6227308F308}"/>
              </a:ext>
            </a:extLst>
          </p:cNvPr>
          <p:cNvSpPr txBox="1"/>
          <p:nvPr/>
        </p:nvSpPr>
        <p:spPr>
          <a:xfrm>
            <a:off x="858645" y="1059366"/>
            <a:ext cx="5464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a:t>
            </a:r>
          </a:p>
        </p:txBody>
      </p:sp>
      <p:pic>
        <p:nvPicPr>
          <p:cNvPr id="11" name="Picture 10" descr="A blue and green circle with a white line&#10;&#10;AI-generated content may be incorrect.">
            <a:extLst>
              <a:ext uri="{FF2B5EF4-FFF2-40B4-BE49-F238E27FC236}">
                <a16:creationId xmlns:a16="http://schemas.microsoft.com/office/drawing/2014/main" id="{08B723C6-D9E0-D66D-77E7-5BAB8C4CA2F7}"/>
              </a:ext>
            </a:extLst>
          </p:cNvPr>
          <p:cNvPicPr>
            <a:picLocks noChangeAspect="1"/>
          </p:cNvPicPr>
          <p:nvPr/>
        </p:nvPicPr>
        <p:blipFill>
          <a:blip r:embed="rId4"/>
          <a:srcRect l="15181" t="11310" r="11805" b="10117"/>
          <a:stretch>
            <a:fillRect/>
          </a:stretch>
        </p:blipFill>
        <p:spPr>
          <a:xfrm>
            <a:off x="7087692" y="1207008"/>
            <a:ext cx="3972458" cy="4274906"/>
          </a:xfrm>
          <a:prstGeom prst="rect">
            <a:avLst/>
          </a:prstGeom>
        </p:spPr>
      </p:pic>
      <p:sp>
        <p:nvSpPr>
          <p:cNvPr id="12" name="TextBox 11">
            <a:extLst>
              <a:ext uri="{FF2B5EF4-FFF2-40B4-BE49-F238E27FC236}">
                <a16:creationId xmlns:a16="http://schemas.microsoft.com/office/drawing/2014/main" id="{06D7A87E-08D2-BBA1-B52E-132DF37F3D65}"/>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72BD6BFE-9083-B141-6152-249AAEFE7E2D}"/>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sp>
        <p:nvSpPr>
          <p:cNvPr id="14" name="TextBox 13">
            <a:extLst>
              <a:ext uri="{FF2B5EF4-FFF2-40B4-BE49-F238E27FC236}">
                <a16:creationId xmlns:a16="http://schemas.microsoft.com/office/drawing/2014/main" id="{2A0F785D-5778-6B7E-0DF7-13D66E1E5E4D}"/>
              </a:ext>
            </a:extLst>
          </p:cNvPr>
          <p:cNvSpPr txBox="1"/>
          <p:nvPr/>
        </p:nvSpPr>
        <p:spPr>
          <a:xfrm>
            <a:off x="5609064" y="5787483"/>
            <a:ext cx="1360449"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equivalent</a:t>
            </a:r>
          </a:p>
        </p:txBody>
      </p:sp>
      <p:grpSp>
        <p:nvGrpSpPr>
          <p:cNvPr id="15" name="Group 14">
            <a:extLst>
              <a:ext uri="{FF2B5EF4-FFF2-40B4-BE49-F238E27FC236}">
                <a16:creationId xmlns:a16="http://schemas.microsoft.com/office/drawing/2014/main" id="{C63C97F0-04D5-26C8-6F59-B8EB75C55B45}"/>
              </a:ext>
            </a:extLst>
          </p:cNvPr>
          <p:cNvGrpSpPr/>
          <p:nvPr/>
        </p:nvGrpSpPr>
        <p:grpSpPr>
          <a:xfrm>
            <a:off x="2494351" y="2990779"/>
            <a:ext cx="1554680" cy="281459"/>
            <a:chOff x="1410619" y="2990779"/>
            <a:chExt cx="1554680" cy="281459"/>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954A55D-EAD9-049E-0450-C07CBA2DEAB6}"/>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16" name="TextBox 15">
                  <a:extLst>
                    <a:ext uri="{FF2B5EF4-FFF2-40B4-BE49-F238E27FC236}">
                      <a16:creationId xmlns:a16="http://schemas.microsoft.com/office/drawing/2014/main" id="{4954A55D-EAD9-049E-0450-C07CBA2DEAB6}"/>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1EE17B6-BD81-31B8-3155-32F715E654DE}"/>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0" name="TextBox 19">
                  <a:extLst>
                    <a:ext uri="{FF2B5EF4-FFF2-40B4-BE49-F238E27FC236}">
                      <a16:creationId xmlns:a16="http://schemas.microsoft.com/office/drawing/2014/main" id="{D1EE17B6-BD81-31B8-3155-32F715E654DE}"/>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764C1E8-FD18-D113-007E-793DA6720F9E}"/>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1" name="TextBox 20">
                  <a:extLst>
                    <a:ext uri="{FF2B5EF4-FFF2-40B4-BE49-F238E27FC236}">
                      <a16:creationId xmlns:a16="http://schemas.microsoft.com/office/drawing/2014/main" id="{2764C1E8-FD18-D113-007E-793DA6720F9E}"/>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6D8F2DF-1C97-B676-7242-500C9907BF72}"/>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2" name="TextBox 21">
                  <a:extLst>
                    <a:ext uri="{FF2B5EF4-FFF2-40B4-BE49-F238E27FC236}">
                      <a16:creationId xmlns:a16="http://schemas.microsoft.com/office/drawing/2014/main" id="{66D8F2DF-1C97-B676-7242-500C9907BF72}"/>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8"/>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C67C1B4-B019-8ED4-9484-FCE1135E5749}"/>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8C67C1B4-B019-8ED4-9484-FCE1135E5749}"/>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9"/>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7FC882B-8FD4-917A-CC5A-A4310E4C87A0}"/>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4" name="TextBox 23">
                  <a:extLst>
                    <a:ext uri="{FF2B5EF4-FFF2-40B4-BE49-F238E27FC236}">
                      <a16:creationId xmlns:a16="http://schemas.microsoft.com/office/drawing/2014/main" id="{A7FC882B-8FD4-917A-CC5A-A4310E4C87A0}"/>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0"/>
                  <a:stretch>
                    <a:fillRect r="-11111"/>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CDE90CFC-0998-6C06-FBB0-26AC1C8D238D}"/>
              </a:ext>
            </a:extLst>
          </p:cNvPr>
          <p:cNvGrpSpPr/>
          <p:nvPr/>
        </p:nvGrpSpPr>
        <p:grpSpPr>
          <a:xfrm>
            <a:off x="2474032" y="1488929"/>
            <a:ext cx="2005475" cy="1940071"/>
            <a:chOff x="1384716" y="1527138"/>
            <a:chExt cx="2005475" cy="1940071"/>
          </a:xfrm>
        </p:grpSpPr>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9B1BE03-1E7B-4D99-3911-B2B6E6295325}"/>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6" name="TextBox 25">
                  <a:extLst>
                    <a:ext uri="{FF2B5EF4-FFF2-40B4-BE49-F238E27FC236}">
                      <a16:creationId xmlns:a16="http://schemas.microsoft.com/office/drawing/2014/main" id="{89B1BE03-1E7B-4D99-3911-B2B6E6295325}"/>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20CDBC2-4135-00EE-556F-87B4EAABE2B9}"/>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7" name="TextBox 26">
                  <a:extLst>
                    <a:ext uri="{FF2B5EF4-FFF2-40B4-BE49-F238E27FC236}">
                      <a16:creationId xmlns:a16="http://schemas.microsoft.com/office/drawing/2014/main" id="{120CDBC2-4135-00EE-556F-87B4EAABE2B9}"/>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2"/>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381BDE6-8004-A316-A415-EC9011B8BC20}"/>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8" name="TextBox 27">
                  <a:extLst>
                    <a:ext uri="{FF2B5EF4-FFF2-40B4-BE49-F238E27FC236}">
                      <a16:creationId xmlns:a16="http://schemas.microsoft.com/office/drawing/2014/main" id="{4381BDE6-8004-A316-A415-EC9011B8BC20}"/>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AF7797F-310F-6143-42A7-CB591DFF7F17}"/>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9" name="TextBox 28">
                  <a:extLst>
                    <a:ext uri="{FF2B5EF4-FFF2-40B4-BE49-F238E27FC236}">
                      <a16:creationId xmlns:a16="http://schemas.microsoft.com/office/drawing/2014/main" id="{EAF7797F-310F-6143-42A7-CB591DFF7F17}"/>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4"/>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17A9903-4B5C-E6E0-91A5-E339CB63655E}"/>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0" name="TextBox 29">
                  <a:extLst>
                    <a:ext uri="{FF2B5EF4-FFF2-40B4-BE49-F238E27FC236}">
                      <a16:creationId xmlns:a16="http://schemas.microsoft.com/office/drawing/2014/main" id="{317A9903-4B5C-E6E0-91A5-E339CB63655E}"/>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5"/>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47280EB-5FB3-FEB6-28B4-6E872485206D}"/>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1" name="TextBox 30">
                  <a:extLst>
                    <a:ext uri="{FF2B5EF4-FFF2-40B4-BE49-F238E27FC236}">
                      <a16:creationId xmlns:a16="http://schemas.microsoft.com/office/drawing/2014/main" id="{847280EB-5FB3-FEB6-28B4-6E872485206D}"/>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B1C3717-4E9E-2A92-298C-2523B909490A}"/>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2" name="TextBox 31">
                  <a:extLst>
                    <a:ext uri="{FF2B5EF4-FFF2-40B4-BE49-F238E27FC236}">
                      <a16:creationId xmlns:a16="http://schemas.microsoft.com/office/drawing/2014/main" id="{7B1C3717-4E9E-2A92-298C-2523B909490A}"/>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7"/>
                  <a:stretch>
                    <a:fillRect r="-10714"/>
                  </a:stretch>
                </a:blipFill>
              </p:spPr>
              <p:txBody>
                <a:bodyPr/>
                <a:lstStyle/>
                <a:p>
                  <a:r>
                    <a:rPr lang="en-US">
                      <a:noFill/>
                    </a:rPr>
                    <a:t> </a:t>
                  </a:r>
                </a:p>
              </p:txBody>
            </p:sp>
          </mc:Fallback>
        </mc:AlternateContent>
      </p:grpSp>
    </p:spTree>
    <p:extLst>
      <p:ext uri="{BB962C8B-B14F-4D97-AF65-F5344CB8AC3E}">
        <p14:creationId xmlns:p14="http://schemas.microsoft.com/office/powerpoint/2010/main" val="15547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7BA5E-6DC2-2B57-5578-5EF597A31011}"/>
            </a:ext>
          </a:extLst>
        </p:cNvPr>
        <p:cNvGrpSpPr/>
        <p:nvPr/>
      </p:nvGrpSpPr>
      <p:grpSpPr>
        <a:xfrm>
          <a:off x="0" y="0"/>
          <a:ext cx="0" cy="0"/>
          <a:chOff x="0" y="0"/>
          <a:chExt cx="0" cy="0"/>
        </a:xfrm>
      </p:grpSpPr>
      <p:pic>
        <p:nvPicPr>
          <p:cNvPr id="2" name="Picture 1" descr="A blue and yellow circle with white lines&#10;&#10;AI-generated content may be incorrect.">
            <a:extLst>
              <a:ext uri="{FF2B5EF4-FFF2-40B4-BE49-F238E27FC236}">
                <a16:creationId xmlns:a16="http://schemas.microsoft.com/office/drawing/2014/main" id="{70612117-57CD-5690-D485-3D93BC343F9A}"/>
              </a:ext>
            </a:extLst>
          </p:cNvPr>
          <p:cNvPicPr>
            <a:picLocks noChangeAspect="1"/>
          </p:cNvPicPr>
          <p:nvPr/>
        </p:nvPicPr>
        <p:blipFill>
          <a:blip r:embed="rId3"/>
          <a:srcRect l="14290" t="11257" r="12892" b="10171"/>
          <a:stretch>
            <a:fillRect/>
          </a:stretch>
        </p:blipFill>
        <p:spPr>
          <a:xfrm>
            <a:off x="1133856" y="1207008"/>
            <a:ext cx="3961795" cy="4274851"/>
          </a:xfrm>
          <a:prstGeom prst="rect">
            <a:avLst/>
          </a:prstGeom>
        </p:spPr>
      </p:pic>
      <p:sp>
        <p:nvSpPr>
          <p:cNvPr id="7" name="テキスト ボックス 10">
            <a:extLst>
              <a:ext uri="{FF2B5EF4-FFF2-40B4-BE49-F238E27FC236}">
                <a16:creationId xmlns:a16="http://schemas.microsoft.com/office/drawing/2014/main" id="{7A131D58-6312-1B7C-D49A-D3613AA3B4C8}"/>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15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31491E68-1819-87CB-72E9-1D7B4EE5C3CE}"/>
              </a:ext>
            </a:extLst>
          </p:cNvPr>
          <p:cNvSpPr txBox="1"/>
          <p:nvPr/>
        </p:nvSpPr>
        <p:spPr>
          <a:xfrm>
            <a:off x="858645" y="1059366"/>
            <a:ext cx="5464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a:t>
            </a:r>
          </a:p>
        </p:txBody>
      </p:sp>
      <p:sp>
        <p:nvSpPr>
          <p:cNvPr id="12" name="TextBox 11">
            <a:extLst>
              <a:ext uri="{FF2B5EF4-FFF2-40B4-BE49-F238E27FC236}">
                <a16:creationId xmlns:a16="http://schemas.microsoft.com/office/drawing/2014/main" id="{FDFB2C5F-A406-ADFE-7F75-08447A279C98}"/>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3FE828E1-9423-8219-70E4-182725E0B873}"/>
              </a:ext>
            </a:extLst>
          </p:cNvPr>
          <p:cNvSpPr txBox="1"/>
          <p:nvPr/>
        </p:nvSpPr>
        <p:spPr>
          <a:xfrm>
            <a:off x="8539674" y="5703495"/>
            <a:ext cx="6489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3" name="Picture 2" descr="A blue circle with yellow and green circles&#10;&#10;AI-generated content may be incorrect.">
            <a:extLst>
              <a:ext uri="{FF2B5EF4-FFF2-40B4-BE49-F238E27FC236}">
                <a16:creationId xmlns:a16="http://schemas.microsoft.com/office/drawing/2014/main" id="{6CB28C96-A1D4-0E79-CA68-C506FC149448}"/>
              </a:ext>
            </a:extLst>
          </p:cNvPr>
          <p:cNvPicPr>
            <a:picLocks noChangeAspect="1"/>
          </p:cNvPicPr>
          <p:nvPr/>
        </p:nvPicPr>
        <p:blipFill>
          <a:blip r:embed="rId4"/>
          <a:srcRect l="14484" t="11310" r="12699" b="10119"/>
          <a:stretch>
            <a:fillRect/>
          </a:stretch>
        </p:blipFill>
        <p:spPr>
          <a:xfrm>
            <a:off x="7086600" y="1244032"/>
            <a:ext cx="3961740" cy="4274797"/>
          </a:xfrm>
          <a:prstGeom prst="rect">
            <a:avLst/>
          </a:prstGeom>
        </p:spPr>
      </p:pic>
      <p:sp>
        <p:nvSpPr>
          <p:cNvPr id="4" name="TextBox 3">
            <a:extLst>
              <a:ext uri="{FF2B5EF4-FFF2-40B4-BE49-F238E27FC236}">
                <a16:creationId xmlns:a16="http://schemas.microsoft.com/office/drawing/2014/main" id="{90C0449E-059B-7970-6D78-7F4026B03DA1}"/>
              </a:ext>
            </a:extLst>
          </p:cNvPr>
          <p:cNvSpPr txBox="1"/>
          <p:nvPr/>
        </p:nvSpPr>
        <p:spPr>
          <a:xfrm>
            <a:off x="5609064" y="5787483"/>
            <a:ext cx="1360449"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equivalent</a:t>
            </a:r>
          </a:p>
        </p:txBody>
      </p:sp>
      <p:grpSp>
        <p:nvGrpSpPr>
          <p:cNvPr id="5" name="Group 4">
            <a:extLst>
              <a:ext uri="{FF2B5EF4-FFF2-40B4-BE49-F238E27FC236}">
                <a16:creationId xmlns:a16="http://schemas.microsoft.com/office/drawing/2014/main" id="{8975311C-3931-33C8-2935-AB4DCBA1652D}"/>
              </a:ext>
            </a:extLst>
          </p:cNvPr>
          <p:cNvGrpSpPr/>
          <p:nvPr/>
        </p:nvGrpSpPr>
        <p:grpSpPr>
          <a:xfrm>
            <a:off x="2474032" y="1488929"/>
            <a:ext cx="2005475" cy="1940071"/>
            <a:chOff x="1384716" y="1527138"/>
            <a:chExt cx="2005475" cy="1940071"/>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F15467-2FAB-BC21-73ED-90F11BF7DA51}"/>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6" name="TextBox 5">
                  <a:extLst>
                    <a:ext uri="{FF2B5EF4-FFF2-40B4-BE49-F238E27FC236}">
                      <a16:creationId xmlns:a16="http://schemas.microsoft.com/office/drawing/2014/main" id="{A2F15467-2FAB-BC21-73ED-90F11BF7DA51}"/>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415156D-BC68-9035-9FB1-35517C113A63}"/>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9" name="TextBox 8">
                  <a:extLst>
                    <a:ext uri="{FF2B5EF4-FFF2-40B4-BE49-F238E27FC236}">
                      <a16:creationId xmlns:a16="http://schemas.microsoft.com/office/drawing/2014/main" id="{7415156D-BC68-9035-9FB1-35517C113A63}"/>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D4331C6-E77E-4269-B6AE-93B27CA7D091}"/>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4" name="TextBox 13">
                  <a:extLst>
                    <a:ext uri="{FF2B5EF4-FFF2-40B4-BE49-F238E27FC236}">
                      <a16:creationId xmlns:a16="http://schemas.microsoft.com/office/drawing/2014/main" id="{AD4331C6-E77E-4269-B6AE-93B27CA7D091}"/>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AEA9928-A543-9930-1C19-B97C471877E6}"/>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5" name="TextBox 14">
                  <a:extLst>
                    <a:ext uri="{FF2B5EF4-FFF2-40B4-BE49-F238E27FC236}">
                      <a16:creationId xmlns:a16="http://schemas.microsoft.com/office/drawing/2014/main" id="{BAEA9928-A543-9930-1C19-B97C471877E6}"/>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5A93BE8-A90B-42D0-B4FB-7B247F8BBE17}"/>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6" name="TextBox 15">
                  <a:extLst>
                    <a:ext uri="{FF2B5EF4-FFF2-40B4-BE49-F238E27FC236}">
                      <a16:creationId xmlns:a16="http://schemas.microsoft.com/office/drawing/2014/main" id="{25A93BE8-A90B-42D0-B4FB-7B247F8BBE17}"/>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9E0C942-0196-0BE7-178F-D69AB129E69C}"/>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7" name="TextBox 16">
                  <a:extLst>
                    <a:ext uri="{FF2B5EF4-FFF2-40B4-BE49-F238E27FC236}">
                      <a16:creationId xmlns:a16="http://schemas.microsoft.com/office/drawing/2014/main" id="{29E0C942-0196-0BE7-178F-D69AB129E69C}"/>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7FA577E-B2B0-252F-CE8F-9A0FFF94A3E3}"/>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8" name="TextBox 17">
                  <a:extLst>
                    <a:ext uri="{FF2B5EF4-FFF2-40B4-BE49-F238E27FC236}">
                      <a16:creationId xmlns:a16="http://schemas.microsoft.com/office/drawing/2014/main" id="{47FA577E-B2B0-252F-CE8F-9A0FFF94A3E3}"/>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0714"/>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202B8A98-7ACB-9106-3C49-C701B5074AF2}"/>
              </a:ext>
            </a:extLst>
          </p:cNvPr>
          <p:cNvGrpSpPr/>
          <p:nvPr/>
        </p:nvGrpSpPr>
        <p:grpSpPr>
          <a:xfrm>
            <a:off x="2555308" y="2990779"/>
            <a:ext cx="1554680" cy="281459"/>
            <a:chOff x="1410619" y="2990779"/>
            <a:chExt cx="1554680" cy="281459"/>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CD58EC-1185-B669-0500-6BF561263431}"/>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0" name="TextBox 19">
                  <a:extLst>
                    <a:ext uri="{FF2B5EF4-FFF2-40B4-BE49-F238E27FC236}">
                      <a16:creationId xmlns:a16="http://schemas.microsoft.com/office/drawing/2014/main" id="{67CD58EC-1185-B669-0500-6BF561263431}"/>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9F03729-8D3F-5FBF-6046-E50D59C6E492}"/>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1" name="TextBox 20">
                  <a:extLst>
                    <a:ext uri="{FF2B5EF4-FFF2-40B4-BE49-F238E27FC236}">
                      <a16:creationId xmlns:a16="http://schemas.microsoft.com/office/drawing/2014/main" id="{A9F03729-8D3F-5FBF-6046-E50D59C6E492}"/>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2CA5720-48D1-D438-2949-AE746CA0B509}"/>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2" name="TextBox 21">
                  <a:extLst>
                    <a:ext uri="{FF2B5EF4-FFF2-40B4-BE49-F238E27FC236}">
                      <a16:creationId xmlns:a16="http://schemas.microsoft.com/office/drawing/2014/main" id="{52CA5720-48D1-D438-2949-AE746CA0B509}"/>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61148AB-67E2-7EA5-9752-973E7F747510}"/>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A61148AB-67E2-7EA5-9752-973E7F747510}"/>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479AF89-CFD0-1397-84B4-9CDFF21CD35F}"/>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4" name="TextBox 23">
                  <a:extLst>
                    <a:ext uri="{FF2B5EF4-FFF2-40B4-BE49-F238E27FC236}">
                      <a16:creationId xmlns:a16="http://schemas.microsoft.com/office/drawing/2014/main" id="{E479AF89-CFD0-1397-84B4-9CDFF21CD35F}"/>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601849A-DF77-20F7-2759-B512B1BCC5E0}"/>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1601849A-DF77-20F7-2759-B512B1BCC5E0}"/>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170240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8A62-96AE-22EA-EADD-D0BB430E5A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EE6A9B-C0C2-C420-525F-99ECF3550A1F}"/>
              </a:ext>
            </a:extLst>
          </p:cNvPr>
          <p:cNvPicPr>
            <a:picLocks noChangeAspect="1"/>
          </p:cNvPicPr>
          <p:nvPr/>
        </p:nvPicPr>
        <p:blipFill>
          <a:blip r:embed="rId3"/>
          <a:srcRect l="14693" t="11237" r="12485" b="10192"/>
          <a:stretch>
            <a:fillRect/>
          </a:stretch>
        </p:blipFill>
        <p:spPr>
          <a:xfrm>
            <a:off x="1133856" y="1207008"/>
            <a:ext cx="3962012" cy="4274797"/>
          </a:xfrm>
          <a:prstGeom prst="rect">
            <a:avLst/>
          </a:prstGeom>
        </p:spPr>
      </p:pic>
      <p:sp>
        <p:nvSpPr>
          <p:cNvPr id="7" name="テキスト ボックス 10">
            <a:extLst>
              <a:ext uri="{FF2B5EF4-FFF2-40B4-BE49-F238E27FC236}">
                <a16:creationId xmlns:a16="http://schemas.microsoft.com/office/drawing/2014/main" id="{FD80C0A0-6642-FF4A-0109-7D05A3D6DDC4}"/>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20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C66D909A-D9DD-4A6F-D48F-05CDD1226D72}"/>
              </a:ext>
            </a:extLst>
          </p:cNvPr>
          <p:cNvSpPr txBox="1"/>
          <p:nvPr/>
        </p:nvSpPr>
        <p:spPr>
          <a:xfrm>
            <a:off x="858645" y="1059366"/>
            <a:ext cx="5464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a:t>
            </a:r>
          </a:p>
        </p:txBody>
      </p:sp>
      <p:sp>
        <p:nvSpPr>
          <p:cNvPr id="12" name="TextBox 11">
            <a:extLst>
              <a:ext uri="{FF2B5EF4-FFF2-40B4-BE49-F238E27FC236}">
                <a16:creationId xmlns:a16="http://schemas.microsoft.com/office/drawing/2014/main" id="{B2F09807-594E-E483-805E-B9FB7313C54F}"/>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CB00C032-25C2-1C3E-64B6-F976282242CA}"/>
              </a:ext>
            </a:extLst>
          </p:cNvPr>
          <p:cNvSpPr txBox="1"/>
          <p:nvPr/>
        </p:nvSpPr>
        <p:spPr>
          <a:xfrm>
            <a:off x="8539674" y="5703495"/>
            <a:ext cx="6489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5" name="Picture 4">
            <a:extLst>
              <a:ext uri="{FF2B5EF4-FFF2-40B4-BE49-F238E27FC236}">
                <a16:creationId xmlns:a16="http://schemas.microsoft.com/office/drawing/2014/main" id="{50D854AB-1D38-47FE-7495-474F25F08F6E}"/>
              </a:ext>
            </a:extLst>
          </p:cNvPr>
          <p:cNvPicPr>
            <a:picLocks noChangeAspect="1"/>
          </p:cNvPicPr>
          <p:nvPr/>
        </p:nvPicPr>
        <p:blipFill>
          <a:blip r:embed="rId3"/>
          <a:srcRect l="14693" t="11237" r="12485" b="10192"/>
          <a:stretch>
            <a:fillRect/>
          </a:stretch>
        </p:blipFill>
        <p:spPr>
          <a:xfrm>
            <a:off x="7086600" y="1207008"/>
            <a:ext cx="3962012" cy="4274797"/>
          </a:xfrm>
          <a:prstGeom prst="rect">
            <a:avLst/>
          </a:prstGeom>
        </p:spPr>
      </p:pic>
      <p:sp>
        <p:nvSpPr>
          <p:cNvPr id="6" name="TextBox 5">
            <a:extLst>
              <a:ext uri="{FF2B5EF4-FFF2-40B4-BE49-F238E27FC236}">
                <a16:creationId xmlns:a16="http://schemas.microsoft.com/office/drawing/2014/main" id="{AE5B7BC2-FD12-C9F5-36CA-9C9A78D7047C}"/>
              </a:ext>
            </a:extLst>
          </p:cNvPr>
          <p:cNvSpPr txBox="1"/>
          <p:nvPr/>
        </p:nvSpPr>
        <p:spPr>
          <a:xfrm>
            <a:off x="5609064" y="5787483"/>
            <a:ext cx="1360449"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equivalent</a:t>
            </a:r>
          </a:p>
        </p:txBody>
      </p:sp>
      <p:grpSp>
        <p:nvGrpSpPr>
          <p:cNvPr id="9" name="Group 8">
            <a:extLst>
              <a:ext uri="{FF2B5EF4-FFF2-40B4-BE49-F238E27FC236}">
                <a16:creationId xmlns:a16="http://schemas.microsoft.com/office/drawing/2014/main" id="{8FBF0C61-B4BE-1530-7D8B-9DDFBA2F1378}"/>
              </a:ext>
            </a:extLst>
          </p:cNvPr>
          <p:cNvGrpSpPr/>
          <p:nvPr/>
        </p:nvGrpSpPr>
        <p:grpSpPr>
          <a:xfrm>
            <a:off x="2474032" y="1488929"/>
            <a:ext cx="2005475" cy="1940071"/>
            <a:chOff x="1384716" y="1527138"/>
            <a:chExt cx="2005475" cy="1940071"/>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777A5A0-19C5-BAC4-DB21-F35AE87C8830}"/>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0" name="TextBox 9">
                  <a:extLst>
                    <a:ext uri="{FF2B5EF4-FFF2-40B4-BE49-F238E27FC236}">
                      <a16:creationId xmlns:a16="http://schemas.microsoft.com/office/drawing/2014/main" id="{9777A5A0-19C5-BAC4-DB21-F35AE87C8830}"/>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B8C7121-A7D4-A366-E4CC-F10268288B64}"/>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1" name="TextBox 10">
                  <a:extLst>
                    <a:ext uri="{FF2B5EF4-FFF2-40B4-BE49-F238E27FC236}">
                      <a16:creationId xmlns:a16="http://schemas.microsoft.com/office/drawing/2014/main" id="{7B8C7121-A7D4-A366-E4CC-F10268288B64}"/>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DFEFA93-6EE7-3119-BD5C-4394309A6E4B}"/>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4" name="TextBox 13">
                  <a:extLst>
                    <a:ext uri="{FF2B5EF4-FFF2-40B4-BE49-F238E27FC236}">
                      <a16:creationId xmlns:a16="http://schemas.microsoft.com/office/drawing/2014/main" id="{2DFEFA93-6EE7-3119-BD5C-4394309A6E4B}"/>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92C9058-E1B4-59B5-442E-58978725E5DC}"/>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5" name="TextBox 14">
                  <a:extLst>
                    <a:ext uri="{FF2B5EF4-FFF2-40B4-BE49-F238E27FC236}">
                      <a16:creationId xmlns:a16="http://schemas.microsoft.com/office/drawing/2014/main" id="{A92C9058-E1B4-59B5-442E-58978725E5DC}"/>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2E7724B-50F9-D4D1-614A-8D5DE5CBFEB4}"/>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6" name="TextBox 15">
                  <a:extLst>
                    <a:ext uri="{FF2B5EF4-FFF2-40B4-BE49-F238E27FC236}">
                      <a16:creationId xmlns:a16="http://schemas.microsoft.com/office/drawing/2014/main" id="{22E7724B-50F9-D4D1-614A-8D5DE5CBFEB4}"/>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8"/>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AD16419-50C6-4CD0-54ED-3DCF27F69451}"/>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7" name="TextBox 16">
                  <a:extLst>
                    <a:ext uri="{FF2B5EF4-FFF2-40B4-BE49-F238E27FC236}">
                      <a16:creationId xmlns:a16="http://schemas.microsoft.com/office/drawing/2014/main" id="{CAD16419-50C6-4CD0-54ED-3DCF27F69451}"/>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0138843-3ED6-4F81-CE9B-740413CECB8A}"/>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18" name="TextBox 17">
                  <a:extLst>
                    <a:ext uri="{FF2B5EF4-FFF2-40B4-BE49-F238E27FC236}">
                      <a16:creationId xmlns:a16="http://schemas.microsoft.com/office/drawing/2014/main" id="{40138843-3ED6-4F81-CE9B-740413CECB8A}"/>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0"/>
                  <a:stretch>
                    <a:fillRect r="-10714"/>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37806EF1-358D-7279-3E8B-4558D7EFD4BC}"/>
              </a:ext>
            </a:extLst>
          </p:cNvPr>
          <p:cNvGrpSpPr/>
          <p:nvPr/>
        </p:nvGrpSpPr>
        <p:grpSpPr>
          <a:xfrm>
            <a:off x="2534989" y="2990779"/>
            <a:ext cx="1554680" cy="281459"/>
            <a:chOff x="1410619" y="2990779"/>
            <a:chExt cx="1554680" cy="281459"/>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63AD1A9-10B5-9E80-5D37-481414DD7600}"/>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0" name="TextBox 19">
                  <a:extLst>
                    <a:ext uri="{FF2B5EF4-FFF2-40B4-BE49-F238E27FC236}">
                      <a16:creationId xmlns:a16="http://schemas.microsoft.com/office/drawing/2014/main" id="{763AD1A9-10B5-9E80-5D37-481414DD7600}"/>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7F24CB8-A27E-27CB-714C-79300D7F2E7A}"/>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1" name="TextBox 20">
                  <a:extLst>
                    <a:ext uri="{FF2B5EF4-FFF2-40B4-BE49-F238E27FC236}">
                      <a16:creationId xmlns:a16="http://schemas.microsoft.com/office/drawing/2014/main" id="{A7F24CB8-A27E-27CB-714C-79300D7F2E7A}"/>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2"/>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EF0977A-F99E-DB19-1453-61CDE73B9594}"/>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2" name="TextBox 21">
                  <a:extLst>
                    <a:ext uri="{FF2B5EF4-FFF2-40B4-BE49-F238E27FC236}">
                      <a16:creationId xmlns:a16="http://schemas.microsoft.com/office/drawing/2014/main" id="{3EF0977A-F99E-DB19-1453-61CDE73B9594}"/>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3"/>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2163DE-C051-AD56-F0CB-5B266FD14B23}"/>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512163DE-C051-AD56-F0CB-5B266FD14B23}"/>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3E5167C-F3FF-6DA7-D415-03689CECDE99}"/>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4" name="TextBox 23">
                  <a:extLst>
                    <a:ext uri="{FF2B5EF4-FFF2-40B4-BE49-F238E27FC236}">
                      <a16:creationId xmlns:a16="http://schemas.microsoft.com/office/drawing/2014/main" id="{93E5167C-F3FF-6DA7-D415-03689CECDE99}"/>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B4EC31D-8484-3B2A-B5EA-7FBEDD7101DF}"/>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FB4EC31D-8484-3B2A-B5EA-7FBEDD7101DF}"/>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6"/>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3936763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4C2E-4ABC-FC77-018A-D35FB23EDE41}"/>
            </a:ext>
          </a:extLst>
        </p:cNvPr>
        <p:cNvGrpSpPr/>
        <p:nvPr/>
      </p:nvGrpSpPr>
      <p:grpSpPr>
        <a:xfrm>
          <a:off x="0" y="0"/>
          <a:ext cx="0" cy="0"/>
          <a:chOff x="0" y="0"/>
          <a:chExt cx="0" cy="0"/>
        </a:xfrm>
      </p:grpSpPr>
      <p:pic>
        <p:nvPicPr>
          <p:cNvPr id="2" name="Picture 1" descr="A purple circle with a white line and a green line&#10;&#10;AI-generated content may be incorrect.">
            <a:extLst>
              <a:ext uri="{FF2B5EF4-FFF2-40B4-BE49-F238E27FC236}">
                <a16:creationId xmlns:a16="http://schemas.microsoft.com/office/drawing/2014/main" id="{60D3F549-EDC3-B828-78B3-8EF4C646A0ED}"/>
              </a:ext>
            </a:extLst>
          </p:cNvPr>
          <p:cNvPicPr>
            <a:picLocks noChangeAspect="1"/>
          </p:cNvPicPr>
          <p:nvPr/>
        </p:nvPicPr>
        <p:blipFill>
          <a:blip r:embed="rId3"/>
          <a:srcRect l="14484" t="11111" r="12699" b="10318"/>
          <a:stretch>
            <a:fillRect/>
          </a:stretch>
        </p:blipFill>
        <p:spPr>
          <a:xfrm>
            <a:off x="1133856" y="1207008"/>
            <a:ext cx="3961740" cy="4274797"/>
          </a:xfrm>
          <a:prstGeom prst="rect">
            <a:avLst/>
          </a:prstGeom>
        </p:spPr>
      </p:pic>
      <p:sp>
        <p:nvSpPr>
          <p:cNvPr id="7" name="テキスト ボックス 10">
            <a:extLst>
              <a:ext uri="{FF2B5EF4-FFF2-40B4-BE49-F238E27FC236}">
                <a16:creationId xmlns:a16="http://schemas.microsoft.com/office/drawing/2014/main" id="{36CB4585-1FDA-F025-E198-1B765DF94378}"/>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CCFB28A0-B2AC-04CF-381B-46FE585A6C4A}"/>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sp>
        <p:nvSpPr>
          <p:cNvPr id="12" name="TextBox 11">
            <a:extLst>
              <a:ext uri="{FF2B5EF4-FFF2-40B4-BE49-F238E27FC236}">
                <a16:creationId xmlns:a16="http://schemas.microsoft.com/office/drawing/2014/main" id="{97BE073E-8D0B-0DD6-D23F-E1D2BCC7835E}"/>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0884BDCF-1EB8-C8D5-BB95-7CF7FB32C031}"/>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3" name="Picture 2" descr="A purple circle with a white line&#10;&#10;AI-generated content may be incorrect.">
            <a:extLst>
              <a:ext uri="{FF2B5EF4-FFF2-40B4-BE49-F238E27FC236}">
                <a16:creationId xmlns:a16="http://schemas.microsoft.com/office/drawing/2014/main" id="{E541F4B2-CB8C-B906-3E05-48117ED2093A}"/>
              </a:ext>
            </a:extLst>
          </p:cNvPr>
          <p:cNvPicPr>
            <a:picLocks noChangeAspect="1"/>
          </p:cNvPicPr>
          <p:nvPr/>
        </p:nvPicPr>
        <p:blipFill>
          <a:blip r:embed="rId4"/>
          <a:srcRect l="15273" t="11319" r="11711" b="10189"/>
          <a:stretch>
            <a:fillRect/>
          </a:stretch>
        </p:blipFill>
        <p:spPr>
          <a:xfrm>
            <a:off x="7086600" y="1207008"/>
            <a:ext cx="3972567" cy="4270499"/>
          </a:xfrm>
          <a:prstGeom prst="rect">
            <a:avLst/>
          </a:prstGeom>
        </p:spPr>
      </p:pic>
      <p:grpSp>
        <p:nvGrpSpPr>
          <p:cNvPr id="14" name="Group 13">
            <a:extLst>
              <a:ext uri="{FF2B5EF4-FFF2-40B4-BE49-F238E27FC236}">
                <a16:creationId xmlns:a16="http://schemas.microsoft.com/office/drawing/2014/main" id="{312503B9-C490-4290-7058-7824C05D988E}"/>
              </a:ext>
            </a:extLst>
          </p:cNvPr>
          <p:cNvGrpSpPr/>
          <p:nvPr/>
        </p:nvGrpSpPr>
        <p:grpSpPr>
          <a:xfrm>
            <a:off x="669073" y="4822902"/>
            <a:ext cx="1221057" cy="1054425"/>
            <a:chOff x="669073" y="4822902"/>
            <a:chExt cx="1221057" cy="1054425"/>
          </a:xfrm>
        </p:grpSpPr>
        <p:sp>
          <p:nvSpPr>
            <p:cNvPr id="4" name="Triangle 3">
              <a:extLst>
                <a:ext uri="{FF2B5EF4-FFF2-40B4-BE49-F238E27FC236}">
                  <a16:creationId xmlns:a16="http://schemas.microsoft.com/office/drawing/2014/main" id="{5C43D469-C907-CEDC-FA54-5569A46FC7A7}"/>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52B90EC-568E-AFCC-2294-8220454CA504}"/>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49BA8C-84D5-34A2-C9C9-04FE4BFA3F9F}"/>
                </a:ext>
              </a:extLst>
            </p:cNvPr>
            <p:cNvSpPr/>
            <p:nvPr/>
          </p:nvSpPr>
          <p:spPr>
            <a:xfrm>
              <a:off x="669073" y="5653314"/>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C92F279-3F8C-5AAF-2A30-3BD739CD792C}"/>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0D1B9A6-2150-AD6B-4E5E-411CF7737650}"/>
              </a:ext>
            </a:extLst>
          </p:cNvPr>
          <p:cNvGrpSpPr/>
          <p:nvPr/>
        </p:nvGrpSpPr>
        <p:grpSpPr>
          <a:xfrm rot="10800000">
            <a:off x="6285571" y="4917687"/>
            <a:ext cx="1221057" cy="1054425"/>
            <a:chOff x="669073" y="4822902"/>
            <a:chExt cx="1221057" cy="1054425"/>
          </a:xfrm>
        </p:grpSpPr>
        <p:sp>
          <p:nvSpPr>
            <p:cNvPr id="16" name="Triangle 15">
              <a:extLst>
                <a:ext uri="{FF2B5EF4-FFF2-40B4-BE49-F238E27FC236}">
                  <a16:creationId xmlns:a16="http://schemas.microsoft.com/office/drawing/2014/main" id="{A721A4E1-50C4-D6EA-52E5-3EAEA4CBAAED}"/>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2D823-652A-7A4F-4692-C3AF274D11BD}"/>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3B5688-1E2A-1186-CBCD-3CDE63AC7B64}"/>
                </a:ext>
              </a:extLst>
            </p:cNvPr>
            <p:cNvSpPr/>
            <p:nvPr/>
          </p:nvSpPr>
          <p:spPr>
            <a:xfrm>
              <a:off x="669073" y="5653314"/>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CECAAB8-2BEF-7702-AA13-9E98F7A28933}"/>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20EA375-54C2-6632-767C-E1D9E97E2011}"/>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0B972DB-AD48-9A55-3EBA-B1BE39DAF1DE}"/>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1" name="TextBox 20">
                  <a:extLst>
                    <a:ext uri="{FF2B5EF4-FFF2-40B4-BE49-F238E27FC236}">
                      <a16:creationId xmlns:a16="http://schemas.microsoft.com/office/drawing/2014/main" id="{C0B972DB-AD48-9A55-3EBA-B1BE39DAF1DE}"/>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DC11CCD-6586-2067-7E9F-4576765925E9}"/>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2" name="TextBox 21">
                  <a:extLst>
                    <a:ext uri="{FF2B5EF4-FFF2-40B4-BE49-F238E27FC236}">
                      <a16:creationId xmlns:a16="http://schemas.microsoft.com/office/drawing/2014/main" id="{2DC11CCD-6586-2067-7E9F-4576765925E9}"/>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2C85B73-CFE2-3360-CF1F-A5AA9BF27D1F}"/>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3" name="TextBox 22">
                  <a:extLst>
                    <a:ext uri="{FF2B5EF4-FFF2-40B4-BE49-F238E27FC236}">
                      <a16:creationId xmlns:a16="http://schemas.microsoft.com/office/drawing/2014/main" id="{92C85B73-CFE2-3360-CF1F-A5AA9BF27D1F}"/>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8184CC9-3096-9B8F-4946-7DC75AD32465}"/>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4" name="TextBox 23">
                  <a:extLst>
                    <a:ext uri="{FF2B5EF4-FFF2-40B4-BE49-F238E27FC236}">
                      <a16:creationId xmlns:a16="http://schemas.microsoft.com/office/drawing/2014/main" id="{58184CC9-3096-9B8F-4946-7DC75AD32465}"/>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8DD4568-93D0-EB31-8E5C-A28CC41D8026}"/>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5" name="TextBox 24">
                  <a:extLst>
                    <a:ext uri="{FF2B5EF4-FFF2-40B4-BE49-F238E27FC236}">
                      <a16:creationId xmlns:a16="http://schemas.microsoft.com/office/drawing/2014/main" id="{48DD4568-93D0-EB31-8E5C-A28CC41D8026}"/>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9"/>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5253606-03B2-6139-73BF-D02013A54BF2}"/>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6" name="TextBox 25">
                  <a:extLst>
                    <a:ext uri="{FF2B5EF4-FFF2-40B4-BE49-F238E27FC236}">
                      <a16:creationId xmlns:a16="http://schemas.microsoft.com/office/drawing/2014/main" id="{75253606-03B2-6139-73BF-D02013A54BF2}"/>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0"/>
                  <a:stretch>
                    <a:fillRect r="-7143"/>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96F5A72A-925A-FF37-09D3-32747B80D5A0}"/>
              </a:ext>
            </a:extLst>
          </p:cNvPr>
          <p:cNvGrpSpPr/>
          <p:nvPr/>
        </p:nvGrpSpPr>
        <p:grpSpPr>
          <a:xfrm>
            <a:off x="2515217" y="1509248"/>
            <a:ext cx="2005475" cy="1940071"/>
            <a:chOff x="1384716" y="1527138"/>
            <a:chExt cx="2005475" cy="1940071"/>
          </a:xfrm>
        </p:grpSpPr>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8CD7FD9-2D32-5DF6-3C00-3A67990576B4}"/>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8" name="TextBox 27">
                  <a:extLst>
                    <a:ext uri="{FF2B5EF4-FFF2-40B4-BE49-F238E27FC236}">
                      <a16:creationId xmlns:a16="http://schemas.microsoft.com/office/drawing/2014/main" id="{98CD7FD9-2D32-5DF6-3C00-3A67990576B4}"/>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01B013B-0A22-FEF6-26F3-F19C01718680}"/>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9" name="TextBox 28">
                  <a:extLst>
                    <a:ext uri="{FF2B5EF4-FFF2-40B4-BE49-F238E27FC236}">
                      <a16:creationId xmlns:a16="http://schemas.microsoft.com/office/drawing/2014/main" id="{001B013B-0A22-FEF6-26F3-F19C01718680}"/>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2"/>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F7E105F-D65E-3BEB-0AC2-EB6B5D639B40}"/>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0" name="TextBox 29">
                  <a:extLst>
                    <a:ext uri="{FF2B5EF4-FFF2-40B4-BE49-F238E27FC236}">
                      <a16:creationId xmlns:a16="http://schemas.microsoft.com/office/drawing/2014/main" id="{3F7E105F-D65E-3BEB-0AC2-EB6B5D639B40}"/>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3"/>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47C84F6-B085-BD8B-3EE3-B638F574E8EE}"/>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1" name="TextBox 30">
                  <a:extLst>
                    <a:ext uri="{FF2B5EF4-FFF2-40B4-BE49-F238E27FC236}">
                      <a16:creationId xmlns:a16="http://schemas.microsoft.com/office/drawing/2014/main" id="{047C84F6-B085-BD8B-3EE3-B638F574E8EE}"/>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EA9DF05-C71F-ADB3-74F1-D6AF8B5ECCF0}"/>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2" name="TextBox 31">
                  <a:extLst>
                    <a:ext uri="{FF2B5EF4-FFF2-40B4-BE49-F238E27FC236}">
                      <a16:creationId xmlns:a16="http://schemas.microsoft.com/office/drawing/2014/main" id="{2EA9DF05-C71F-ADB3-74F1-D6AF8B5ECCF0}"/>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137B778-88E2-AF47-8D30-F51D11E6DDB5}"/>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3" name="TextBox 32">
                  <a:extLst>
                    <a:ext uri="{FF2B5EF4-FFF2-40B4-BE49-F238E27FC236}">
                      <a16:creationId xmlns:a16="http://schemas.microsoft.com/office/drawing/2014/main" id="{B137B778-88E2-AF47-8D30-F51D11E6DDB5}"/>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8A7C02D-674C-5B71-A2CC-A429D7763A55}"/>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F8A7C02D-674C-5B71-A2CC-A429D7763A55}"/>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7"/>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2284032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462E-05A5-3F61-B559-58B7745340FE}"/>
            </a:ext>
          </a:extLst>
        </p:cNvPr>
        <p:cNvGrpSpPr/>
        <p:nvPr/>
      </p:nvGrpSpPr>
      <p:grpSpPr>
        <a:xfrm>
          <a:off x="0" y="0"/>
          <a:ext cx="0" cy="0"/>
          <a:chOff x="0" y="0"/>
          <a:chExt cx="0" cy="0"/>
        </a:xfrm>
      </p:grpSpPr>
      <p:pic>
        <p:nvPicPr>
          <p:cNvPr id="4" name="Picture 3" descr="A purple circle with a white line&#10;&#10;AI-generated content may be incorrect.">
            <a:extLst>
              <a:ext uri="{FF2B5EF4-FFF2-40B4-BE49-F238E27FC236}">
                <a16:creationId xmlns:a16="http://schemas.microsoft.com/office/drawing/2014/main" id="{9CA53188-626E-C4A2-3154-A62EEF310C21}"/>
              </a:ext>
            </a:extLst>
          </p:cNvPr>
          <p:cNvPicPr>
            <a:picLocks noChangeAspect="1"/>
          </p:cNvPicPr>
          <p:nvPr/>
        </p:nvPicPr>
        <p:blipFill>
          <a:blip r:embed="rId3"/>
          <a:srcRect l="14322" t="11058" r="12860" b="10371"/>
          <a:stretch>
            <a:fillRect/>
          </a:stretch>
        </p:blipFill>
        <p:spPr>
          <a:xfrm>
            <a:off x="1133856" y="1207008"/>
            <a:ext cx="3961795" cy="4274797"/>
          </a:xfrm>
          <a:prstGeom prst="rect">
            <a:avLst/>
          </a:prstGeom>
        </p:spPr>
      </p:pic>
      <p:sp>
        <p:nvSpPr>
          <p:cNvPr id="7" name="テキスト ボックス 10">
            <a:extLst>
              <a:ext uri="{FF2B5EF4-FFF2-40B4-BE49-F238E27FC236}">
                <a16:creationId xmlns:a16="http://schemas.microsoft.com/office/drawing/2014/main" id="{7AE4FD1F-8EBF-BD38-6143-0B4906D3F015}"/>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15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54C3A057-8F4C-12DE-2B7C-74D9085F5C32}"/>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sp>
        <p:nvSpPr>
          <p:cNvPr id="12" name="TextBox 11">
            <a:extLst>
              <a:ext uri="{FF2B5EF4-FFF2-40B4-BE49-F238E27FC236}">
                <a16:creationId xmlns:a16="http://schemas.microsoft.com/office/drawing/2014/main" id="{733B7EB1-E68E-D0FA-E2F3-B9EED24D94CF}"/>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BECC287E-32A7-79EF-9547-C7DCAB121F31}"/>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5" name="Picture 4" descr="A purple circle with a white line&#10;&#10;AI-generated content may be incorrect.">
            <a:extLst>
              <a:ext uri="{FF2B5EF4-FFF2-40B4-BE49-F238E27FC236}">
                <a16:creationId xmlns:a16="http://schemas.microsoft.com/office/drawing/2014/main" id="{07F502FB-69F7-FB99-7CFC-69EF7AEEC333}"/>
              </a:ext>
            </a:extLst>
          </p:cNvPr>
          <p:cNvPicPr>
            <a:picLocks noChangeAspect="1"/>
          </p:cNvPicPr>
          <p:nvPr/>
        </p:nvPicPr>
        <p:blipFill>
          <a:blip r:embed="rId4"/>
          <a:srcRect l="14682" t="11310" r="12501" b="10119"/>
          <a:stretch>
            <a:fillRect/>
          </a:stretch>
        </p:blipFill>
        <p:spPr>
          <a:xfrm>
            <a:off x="7086600" y="1207008"/>
            <a:ext cx="3961740" cy="4274797"/>
          </a:xfrm>
          <a:prstGeom prst="rect">
            <a:avLst/>
          </a:prstGeom>
        </p:spPr>
      </p:pic>
      <p:grpSp>
        <p:nvGrpSpPr>
          <p:cNvPr id="9" name="Group 8">
            <a:extLst>
              <a:ext uri="{FF2B5EF4-FFF2-40B4-BE49-F238E27FC236}">
                <a16:creationId xmlns:a16="http://schemas.microsoft.com/office/drawing/2014/main" id="{782852AF-93F9-A044-F59B-FC039E6EDCBC}"/>
              </a:ext>
            </a:extLst>
          </p:cNvPr>
          <p:cNvGrpSpPr/>
          <p:nvPr/>
        </p:nvGrpSpPr>
        <p:grpSpPr>
          <a:xfrm>
            <a:off x="669073" y="4822902"/>
            <a:ext cx="1221057" cy="1034547"/>
            <a:chOff x="669073" y="4822902"/>
            <a:chExt cx="1221057" cy="1034547"/>
          </a:xfrm>
        </p:grpSpPr>
        <p:sp>
          <p:nvSpPr>
            <p:cNvPr id="10" name="Triangle 9">
              <a:extLst>
                <a:ext uri="{FF2B5EF4-FFF2-40B4-BE49-F238E27FC236}">
                  <a16:creationId xmlns:a16="http://schemas.microsoft.com/office/drawing/2014/main" id="{124D8F32-1720-7144-6CB3-FE30FC06AADF}"/>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A2E4A4-A376-4C7A-79AF-38F08DD92701}"/>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E54096B-D6B4-D85D-7AA8-4FD2DD45EA9F}"/>
                </a:ext>
              </a:extLst>
            </p:cNvPr>
            <p:cNvSpPr/>
            <p:nvPr/>
          </p:nvSpPr>
          <p:spPr>
            <a:xfrm>
              <a:off x="669073" y="5653314"/>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9898C85-754B-51B9-F379-0920560C59AE}"/>
                </a:ext>
              </a:extLst>
            </p:cNvPr>
            <p:cNvSpPr/>
            <p:nvPr/>
          </p:nvSpPr>
          <p:spPr>
            <a:xfrm>
              <a:off x="1700559" y="5667878"/>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FCAAAA4-8BC0-4176-B728-317E6D917AAD}"/>
              </a:ext>
            </a:extLst>
          </p:cNvPr>
          <p:cNvGrpSpPr/>
          <p:nvPr/>
        </p:nvGrpSpPr>
        <p:grpSpPr>
          <a:xfrm rot="10800000">
            <a:off x="6285571" y="4917687"/>
            <a:ext cx="1221057" cy="1054425"/>
            <a:chOff x="669073" y="4822902"/>
            <a:chExt cx="1221057" cy="1054425"/>
          </a:xfrm>
        </p:grpSpPr>
        <p:sp>
          <p:nvSpPr>
            <p:cNvPr id="17" name="Triangle 16">
              <a:extLst>
                <a:ext uri="{FF2B5EF4-FFF2-40B4-BE49-F238E27FC236}">
                  <a16:creationId xmlns:a16="http://schemas.microsoft.com/office/drawing/2014/main" id="{A8C76412-3C2D-929C-F830-5B528242D8FE}"/>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A372BA-9C48-8417-2EB4-9A2B3349FFD5}"/>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6313E1-9DBB-FDD8-17F9-F80728284190}"/>
                </a:ext>
              </a:extLst>
            </p:cNvPr>
            <p:cNvSpPr/>
            <p:nvPr/>
          </p:nvSpPr>
          <p:spPr>
            <a:xfrm>
              <a:off x="669073" y="567319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E769FB-AB45-3230-7CA3-4E6C35419758}"/>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F5AF3B7-226E-42C3-EB9F-D341B3D2F4CC}"/>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BCADCCD-F674-918E-6BA2-7AC090F87432}"/>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0" name="TextBox 29">
                  <a:extLst>
                    <a:ext uri="{FF2B5EF4-FFF2-40B4-BE49-F238E27FC236}">
                      <a16:creationId xmlns:a16="http://schemas.microsoft.com/office/drawing/2014/main" id="{FBCADCCD-F674-918E-6BA2-7AC090F87432}"/>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887D808-2620-24E7-3756-120BDD12BEAB}"/>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1" name="TextBox 30">
                  <a:extLst>
                    <a:ext uri="{FF2B5EF4-FFF2-40B4-BE49-F238E27FC236}">
                      <a16:creationId xmlns:a16="http://schemas.microsoft.com/office/drawing/2014/main" id="{2887D808-2620-24E7-3756-120BDD12BEAB}"/>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47E6CCE-670D-687B-FA21-A2B3F90E78EB}"/>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2" name="TextBox 31">
                  <a:extLst>
                    <a:ext uri="{FF2B5EF4-FFF2-40B4-BE49-F238E27FC236}">
                      <a16:creationId xmlns:a16="http://schemas.microsoft.com/office/drawing/2014/main" id="{647E6CCE-670D-687B-FA21-A2B3F90E78EB}"/>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0AFE041-A4A4-FFE1-2AAB-7F01890950F8}"/>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3" name="TextBox 32">
                  <a:extLst>
                    <a:ext uri="{FF2B5EF4-FFF2-40B4-BE49-F238E27FC236}">
                      <a16:creationId xmlns:a16="http://schemas.microsoft.com/office/drawing/2014/main" id="{30AFE041-A4A4-FFE1-2AAB-7F01890950F8}"/>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803E13C-D6E8-1FFA-FB31-FB903F4AECB1}"/>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6803E13C-D6E8-1FFA-FB31-FB903F4AECB1}"/>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A33BBAF-A60C-3A21-CF80-850080E785ED}"/>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5" name="TextBox 34">
                  <a:extLst>
                    <a:ext uri="{FF2B5EF4-FFF2-40B4-BE49-F238E27FC236}">
                      <a16:creationId xmlns:a16="http://schemas.microsoft.com/office/drawing/2014/main" id="{0A33BBAF-A60C-3A21-CF80-850080E785ED}"/>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0CBA28F-96E9-C4AA-ECB6-F6A16AF63C9D}"/>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6" name="TextBox 35">
                  <a:extLst>
                    <a:ext uri="{FF2B5EF4-FFF2-40B4-BE49-F238E27FC236}">
                      <a16:creationId xmlns:a16="http://schemas.microsoft.com/office/drawing/2014/main" id="{E0CBA28F-96E9-C4AA-ECB6-F6A16AF63C9D}"/>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E6D64D17-8BD1-4DD9-0461-732D1DFD2BB2}"/>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2E557D75-BE53-B8FB-C164-4EB1A7253BCD}"/>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6" name="TextBox 45">
                  <a:extLst>
                    <a:ext uri="{FF2B5EF4-FFF2-40B4-BE49-F238E27FC236}">
                      <a16:creationId xmlns:a16="http://schemas.microsoft.com/office/drawing/2014/main" id="{2E557D75-BE53-B8FB-C164-4EB1A7253BCD}"/>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FC4ECEBC-63BF-6DC9-8186-33AB2C0C3991}"/>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7" name="TextBox 46">
                  <a:extLst>
                    <a:ext uri="{FF2B5EF4-FFF2-40B4-BE49-F238E27FC236}">
                      <a16:creationId xmlns:a16="http://schemas.microsoft.com/office/drawing/2014/main" id="{FC4ECEBC-63BF-6DC9-8186-33AB2C0C3991}"/>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773366D8-6A90-9357-E76A-6BA71E39FA7E}"/>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8" name="TextBox 47">
                  <a:extLst>
                    <a:ext uri="{FF2B5EF4-FFF2-40B4-BE49-F238E27FC236}">
                      <a16:creationId xmlns:a16="http://schemas.microsoft.com/office/drawing/2014/main" id="{773366D8-6A90-9357-E76A-6BA71E39FA7E}"/>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90FC5810-DA26-F06B-C719-0967FE615D3F}"/>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9" name="TextBox 48">
                  <a:extLst>
                    <a:ext uri="{FF2B5EF4-FFF2-40B4-BE49-F238E27FC236}">
                      <a16:creationId xmlns:a16="http://schemas.microsoft.com/office/drawing/2014/main" id="{90FC5810-DA26-F06B-C719-0967FE615D3F}"/>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46C4453-F6F3-B58C-12B6-B8DE83DED1D7}"/>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0" name="TextBox 49">
                  <a:extLst>
                    <a:ext uri="{FF2B5EF4-FFF2-40B4-BE49-F238E27FC236}">
                      <a16:creationId xmlns:a16="http://schemas.microsoft.com/office/drawing/2014/main" id="{746C4453-F6F3-B58C-12B6-B8DE83DED1D7}"/>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2BDA425-10BF-398E-FE92-24D2E2F03C23}"/>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1" name="TextBox 50">
                  <a:extLst>
                    <a:ext uri="{FF2B5EF4-FFF2-40B4-BE49-F238E27FC236}">
                      <a16:creationId xmlns:a16="http://schemas.microsoft.com/office/drawing/2014/main" id="{D2BDA425-10BF-398E-FE92-24D2E2F03C23}"/>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419116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C493A-1697-A989-4AD3-3AB3341128A9}"/>
            </a:ext>
          </a:extLst>
        </p:cNvPr>
        <p:cNvGrpSpPr/>
        <p:nvPr/>
      </p:nvGrpSpPr>
      <p:grpSpPr>
        <a:xfrm>
          <a:off x="0" y="0"/>
          <a:ext cx="0" cy="0"/>
          <a:chOff x="0" y="0"/>
          <a:chExt cx="0" cy="0"/>
        </a:xfrm>
      </p:grpSpPr>
      <p:pic>
        <p:nvPicPr>
          <p:cNvPr id="2" name="Picture 1" descr="A close-up of a graph&#10;&#10;AI-generated content may be incorrect.">
            <a:extLst>
              <a:ext uri="{FF2B5EF4-FFF2-40B4-BE49-F238E27FC236}">
                <a16:creationId xmlns:a16="http://schemas.microsoft.com/office/drawing/2014/main" id="{00B66A5C-B8E1-A579-C9FD-B673C3547BE7}"/>
              </a:ext>
            </a:extLst>
          </p:cNvPr>
          <p:cNvPicPr>
            <a:picLocks noChangeAspect="1"/>
          </p:cNvPicPr>
          <p:nvPr/>
        </p:nvPicPr>
        <p:blipFill>
          <a:blip r:embed="rId3"/>
          <a:srcRect l="14537" t="11360" r="12641" b="10068"/>
          <a:stretch>
            <a:fillRect/>
          </a:stretch>
        </p:blipFill>
        <p:spPr>
          <a:xfrm>
            <a:off x="1133856" y="1207008"/>
            <a:ext cx="3962012" cy="4274851"/>
          </a:xfrm>
          <a:prstGeom prst="rect">
            <a:avLst/>
          </a:prstGeom>
        </p:spPr>
      </p:pic>
      <p:sp>
        <p:nvSpPr>
          <p:cNvPr id="7" name="テキスト ボックス 10">
            <a:extLst>
              <a:ext uri="{FF2B5EF4-FFF2-40B4-BE49-F238E27FC236}">
                <a16:creationId xmlns:a16="http://schemas.microsoft.com/office/drawing/2014/main" id="{78849D31-8CCD-71D0-04E8-263E31F6052B}"/>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20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9AD5A0E5-D6EB-FFBA-D106-A1B812288EAA}"/>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bottom</a:t>
            </a:r>
          </a:p>
        </p:txBody>
      </p:sp>
      <p:sp>
        <p:nvSpPr>
          <p:cNvPr id="12" name="TextBox 11">
            <a:extLst>
              <a:ext uri="{FF2B5EF4-FFF2-40B4-BE49-F238E27FC236}">
                <a16:creationId xmlns:a16="http://schemas.microsoft.com/office/drawing/2014/main" id="{AA7DBB02-6F98-5CC6-24A2-7F0A182C71E2}"/>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1794634E-0B2E-9527-D7D9-F78B2DC665B7}"/>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3" name="Picture 2" descr="A circular object with a scale&#10;&#10;AI-generated content may be incorrect.">
            <a:extLst>
              <a:ext uri="{FF2B5EF4-FFF2-40B4-BE49-F238E27FC236}">
                <a16:creationId xmlns:a16="http://schemas.microsoft.com/office/drawing/2014/main" id="{0DF35FEF-2E72-F799-1CA3-5DB221E58FE8}"/>
              </a:ext>
            </a:extLst>
          </p:cNvPr>
          <p:cNvPicPr>
            <a:picLocks noChangeAspect="1"/>
          </p:cNvPicPr>
          <p:nvPr/>
        </p:nvPicPr>
        <p:blipFill>
          <a:blip r:embed="rId4"/>
          <a:srcRect l="14740" t="11325" r="12437" b="10102"/>
          <a:stretch>
            <a:fillRect/>
          </a:stretch>
        </p:blipFill>
        <p:spPr>
          <a:xfrm>
            <a:off x="7086600" y="1207008"/>
            <a:ext cx="3962067" cy="4274906"/>
          </a:xfrm>
          <a:prstGeom prst="rect">
            <a:avLst/>
          </a:prstGeom>
        </p:spPr>
      </p:pic>
      <p:grpSp>
        <p:nvGrpSpPr>
          <p:cNvPr id="15" name="Group 14">
            <a:extLst>
              <a:ext uri="{FF2B5EF4-FFF2-40B4-BE49-F238E27FC236}">
                <a16:creationId xmlns:a16="http://schemas.microsoft.com/office/drawing/2014/main" id="{2D7EE471-6439-85DD-73E8-1F923B1A1E79}"/>
              </a:ext>
            </a:extLst>
          </p:cNvPr>
          <p:cNvGrpSpPr/>
          <p:nvPr/>
        </p:nvGrpSpPr>
        <p:grpSpPr>
          <a:xfrm>
            <a:off x="669073" y="4822902"/>
            <a:ext cx="1221057" cy="1034547"/>
            <a:chOff x="669073" y="4822902"/>
            <a:chExt cx="1221057" cy="1034547"/>
          </a:xfrm>
        </p:grpSpPr>
        <p:sp>
          <p:nvSpPr>
            <p:cNvPr id="16" name="Triangle 15">
              <a:extLst>
                <a:ext uri="{FF2B5EF4-FFF2-40B4-BE49-F238E27FC236}">
                  <a16:creationId xmlns:a16="http://schemas.microsoft.com/office/drawing/2014/main" id="{3E18E6AB-DD96-B072-D98E-BC332B1F9153}"/>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7C6E6E-20CE-7EE9-8CB9-66FF95A19BBF}"/>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E77EB2-5271-3B75-0FA8-53F2C5FDB70A}"/>
                </a:ext>
              </a:extLst>
            </p:cNvPr>
            <p:cNvSpPr/>
            <p:nvPr/>
          </p:nvSpPr>
          <p:spPr>
            <a:xfrm>
              <a:off x="669073" y="5653314"/>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073C66-B3CD-3BF3-20D6-B3A478DAEC57}"/>
                </a:ext>
              </a:extLst>
            </p:cNvPr>
            <p:cNvSpPr/>
            <p:nvPr/>
          </p:nvSpPr>
          <p:spPr>
            <a:xfrm>
              <a:off x="1700559" y="5667878"/>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CAAA743-ACD7-0799-8726-9872993BBAF1}"/>
              </a:ext>
            </a:extLst>
          </p:cNvPr>
          <p:cNvGrpSpPr/>
          <p:nvPr/>
        </p:nvGrpSpPr>
        <p:grpSpPr>
          <a:xfrm rot="10800000">
            <a:off x="6285571" y="4917687"/>
            <a:ext cx="1221057" cy="1054425"/>
            <a:chOff x="669073" y="4822902"/>
            <a:chExt cx="1221057" cy="1054425"/>
          </a:xfrm>
        </p:grpSpPr>
        <p:sp>
          <p:nvSpPr>
            <p:cNvPr id="21" name="Triangle 20">
              <a:extLst>
                <a:ext uri="{FF2B5EF4-FFF2-40B4-BE49-F238E27FC236}">
                  <a16:creationId xmlns:a16="http://schemas.microsoft.com/office/drawing/2014/main" id="{85124D36-1DA7-D540-356F-7B35BB2CF5D2}"/>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AEBB82F-5C81-D809-CACF-1F53D0D6CE94}"/>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B0F893-C813-BAB9-5E99-F7DF2DD4BC86}"/>
                </a:ext>
              </a:extLst>
            </p:cNvPr>
            <p:cNvSpPr/>
            <p:nvPr/>
          </p:nvSpPr>
          <p:spPr>
            <a:xfrm>
              <a:off x="669073" y="567319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C0D489-2DA5-77E9-0368-C91158EC45C7}"/>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754330F-A0C4-CF71-FEE1-FB2751922036}"/>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759ACB6-AE60-3030-ED77-EE01434EE353}"/>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6" name="TextBox 25">
                  <a:extLst>
                    <a:ext uri="{FF2B5EF4-FFF2-40B4-BE49-F238E27FC236}">
                      <a16:creationId xmlns:a16="http://schemas.microsoft.com/office/drawing/2014/main" id="{C759ACB6-AE60-3030-ED77-EE01434EE353}"/>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D5A7155-E7B2-62E0-7596-55BAC5DDA236}"/>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7" name="TextBox 26">
                  <a:extLst>
                    <a:ext uri="{FF2B5EF4-FFF2-40B4-BE49-F238E27FC236}">
                      <a16:creationId xmlns:a16="http://schemas.microsoft.com/office/drawing/2014/main" id="{0D5A7155-E7B2-62E0-7596-55BAC5DDA236}"/>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A154079-D944-B687-75E9-9149067247CB}"/>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8" name="TextBox 27">
                  <a:extLst>
                    <a:ext uri="{FF2B5EF4-FFF2-40B4-BE49-F238E27FC236}">
                      <a16:creationId xmlns:a16="http://schemas.microsoft.com/office/drawing/2014/main" id="{FA154079-D944-B687-75E9-9149067247CB}"/>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F3872BD-8850-8338-FB8C-32C6656EB80B}"/>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29" name="TextBox 28">
                  <a:extLst>
                    <a:ext uri="{FF2B5EF4-FFF2-40B4-BE49-F238E27FC236}">
                      <a16:creationId xmlns:a16="http://schemas.microsoft.com/office/drawing/2014/main" id="{8F3872BD-8850-8338-FB8C-32C6656EB80B}"/>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0AE50A4-1F9A-78AB-F861-67EF4A587CF7}"/>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0" name="TextBox 29">
                  <a:extLst>
                    <a:ext uri="{FF2B5EF4-FFF2-40B4-BE49-F238E27FC236}">
                      <a16:creationId xmlns:a16="http://schemas.microsoft.com/office/drawing/2014/main" id="{80AE50A4-1F9A-78AB-F861-67EF4A587CF7}"/>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9"/>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EA5757F-CC41-2F00-55EA-F0553B9AC556}"/>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1" name="TextBox 30">
                  <a:extLst>
                    <a:ext uri="{FF2B5EF4-FFF2-40B4-BE49-F238E27FC236}">
                      <a16:creationId xmlns:a16="http://schemas.microsoft.com/office/drawing/2014/main" id="{DEA5757F-CC41-2F00-55EA-F0553B9AC556}"/>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0"/>
                  <a:stretch>
                    <a:fillRect r="-7143"/>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570B2E4D-8DB9-3762-A38D-03DA89FB75B2}"/>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34195A8-F9AC-C179-E3B7-13E0384944E0}"/>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3" name="TextBox 32">
                  <a:extLst>
                    <a:ext uri="{FF2B5EF4-FFF2-40B4-BE49-F238E27FC236}">
                      <a16:creationId xmlns:a16="http://schemas.microsoft.com/office/drawing/2014/main" id="{B34195A8-F9AC-C179-E3B7-13E0384944E0}"/>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C583C99-7F1E-AAC3-303D-C08D0DC81F9D}"/>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4C583C99-7F1E-AAC3-303D-C08D0DC81F9D}"/>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12"/>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DA160637-562F-05D0-94AB-EF1BEA36425D}"/>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5" name="TextBox 34">
                  <a:extLst>
                    <a:ext uri="{FF2B5EF4-FFF2-40B4-BE49-F238E27FC236}">
                      <a16:creationId xmlns:a16="http://schemas.microsoft.com/office/drawing/2014/main" id="{DA160637-562F-05D0-94AB-EF1BEA36425D}"/>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7A3566-7F7C-D678-E645-9EEA92016E48}"/>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6" name="TextBox 35">
                  <a:extLst>
                    <a:ext uri="{FF2B5EF4-FFF2-40B4-BE49-F238E27FC236}">
                      <a16:creationId xmlns:a16="http://schemas.microsoft.com/office/drawing/2014/main" id="{E77A3566-7F7C-D678-E645-9EEA92016E48}"/>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9A03E0D-6D12-BAED-B01F-6682BBA27E9A}"/>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7" name="TextBox 36">
                  <a:extLst>
                    <a:ext uri="{FF2B5EF4-FFF2-40B4-BE49-F238E27FC236}">
                      <a16:creationId xmlns:a16="http://schemas.microsoft.com/office/drawing/2014/main" id="{29A03E0D-6D12-BAED-B01F-6682BBA27E9A}"/>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7C8B8E0-FB31-B39F-A986-9FAA11AE1E2E}"/>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8" name="TextBox 37">
                  <a:extLst>
                    <a:ext uri="{FF2B5EF4-FFF2-40B4-BE49-F238E27FC236}">
                      <a16:creationId xmlns:a16="http://schemas.microsoft.com/office/drawing/2014/main" id="{67C8B8E0-FB31-B39F-A986-9FAA11AE1E2E}"/>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6"/>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28F4D69-B5E7-6794-D8AE-5C12AA2C2AE1}"/>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9" name="TextBox 38">
                  <a:extLst>
                    <a:ext uri="{FF2B5EF4-FFF2-40B4-BE49-F238E27FC236}">
                      <a16:creationId xmlns:a16="http://schemas.microsoft.com/office/drawing/2014/main" id="{228F4D69-B5E7-6794-D8AE-5C12AA2C2AE1}"/>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7"/>
                  <a:stretch>
                    <a:fillRect r="-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1319963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FAE7-9096-B3DC-2CCB-EE8676E87C13}"/>
            </a:ext>
          </a:extLst>
        </p:cNvPr>
        <p:cNvGrpSpPr/>
        <p:nvPr/>
      </p:nvGrpSpPr>
      <p:grpSpPr>
        <a:xfrm>
          <a:off x="0" y="0"/>
          <a:ext cx="0" cy="0"/>
          <a:chOff x="0" y="0"/>
          <a:chExt cx="0" cy="0"/>
        </a:xfrm>
      </p:grpSpPr>
      <p:pic>
        <p:nvPicPr>
          <p:cNvPr id="6" name="Picture 5" descr="A colorful circle with a white line&#10;&#10;AI-generated content may be incorrect.">
            <a:extLst>
              <a:ext uri="{FF2B5EF4-FFF2-40B4-BE49-F238E27FC236}">
                <a16:creationId xmlns:a16="http://schemas.microsoft.com/office/drawing/2014/main" id="{3A305576-F229-478C-282C-5BBC8ED6AD55}"/>
              </a:ext>
            </a:extLst>
          </p:cNvPr>
          <p:cNvPicPr>
            <a:picLocks noChangeAspect="1"/>
          </p:cNvPicPr>
          <p:nvPr/>
        </p:nvPicPr>
        <p:blipFill>
          <a:blip r:embed="rId3"/>
          <a:srcRect l="14047" t="11400" r="12982" b="10029"/>
          <a:stretch>
            <a:fillRect/>
          </a:stretch>
        </p:blipFill>
        <p:spPr>
          <a:xfrm>
            <a:off x="1133856" y="1207008"/>
            <a:ext cx="3970119" cy="4274797"/>
          </a:xfrm>
          <a:prstGeom prst="rect">
            <a:avLst/>
          </a:prstGeom>
        </p:spPr>
      </p:pic>
      <p:sp>
        <p:nvSpPr>
          <p:cNvPr id="7" name="テキスト ボックス 10">
            <a:extLst>
              <a:ext uri="{FF2B5EF4-FFF2-40B4-BE49-F238E27FC236}">
                <a16:creationId xmlns:a16="http://schemas.microsoft.com/office/drawing/2014/main" id="{918B74BD-41C0-8FEE-D600-12BFB3EC25A1}"/>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E6416F22-F836-BF50-4DA5-991A54E380CA}"/>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2" name="TextBox 11">
            <a:extLst>
              <a:ext uri="{FF2B5EF4-FFF2-40B4-BE49-F238E27FC236}">
                <a16:creationId xmlns:a16="http://schemas.microsoft.com/office/drawing/2014/main" id="{E6290FDB-0344-5D35-341A-538F91BBC17E}"/>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B0CA8850-3267-B25B-6EF2-88929E116524}"/>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5" name="Picture 4" descr="A colorful circle with a scale&#10;&#10;AI-generated content may be incorrect.">
            <a:extLst>
              <a:ext uri="{FF2B5EF4-FFF2-40B4-BE49-F238E27FC236}">
                <a16:creationId xmlns:a16="http://schemas.microsoft.com/office/drawing/2014/main" id="{7CF8A29F-B9CE-E812-9ADC-2AFCEFAE4364}"/>
              </a:ext>
            </a:extLst>
          </p:cNvPr>
          <p:cNvPicPr>
            <a:picLocks noChangeAspect="1"/>
          </p:cNvPicPr>
          <p:nvPr/>
        </p:nvPicPr>
        <p:blipFill>
          <a:blip r:embed="rId4"/>
          <a:srcRect l="14286" t="11248" r="12897" b="10180"/>
          <a:stretch>
            <a:fillRect/>
          </a:stretch>
        </p:blipFill>
        <p:spPr>
          <a:xfrm>
            <a:off x="7086600" y="1207008"/>
            <a:ext cx="3961740" cy="4274851"/>
          </a:xfrm>
          <a:prstGeom prst="rect">
            <a:avLst/>
          </a:prstGeom>
        </p:spPr>
      </p:pic>
      <p:grpSp>
        <p:nvGrpSpPr>
          <p:cNvPr id="9" name="Group 8">
            <a:extLst>
              <a:ext uri="{FF2B5EF4-FFF2-40B4-BE49-F238E27FC236}">
                <a16:creationId xmlns:a16="http://schemas.microsoft.com/office/drawing/2014/main" id="{1AE3DD8E-C00F-A550-60C4-DB03041D717E}"/>
              </a:ext>
            </a:extLst>
          </p:cNvPr>
          <p:cNvGrpSpPr/>
          <p:nvPr/>
        </p:nvGrpSpPr>
        <p:grpSpPr>
          <a:xfrm rot="10800000">
            <a:off x="6285571" y="4912373"/>
            <a:ext cx="1221057" cy="1059739"/>
            <a:chOff x="669073" y="4822902"/>
            <a:chExt cx="1221057" cy="1059739"/>
          </a:xfrm>
        </p:grpSpPr>
        <p:sp>
          <p:nvSpPr>
            <p:cNvPr id="10" name="Triangle 9">
              <a:extLst>
                <a:ext uri="{FF2B5EF4-FFF2-40B4-BE49-F238E27FC236}">
                  <a16:creationId xmlns:a16="http://schemas.microsoft.com/office/drawing/2014/main" id="{73E3AE33-6814-CB4D-740A-0AE00F05383D}"/>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3E2389E-FA38-9528-C1AE-F78F5017C762}"/>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5B73EFF-5FAE-58DC-47EE-36E37B0483F9}"/>
                </a:ext>
              </a:extLst>
            </p:cNvPr>
            <p:cNvSpPr/>
            <p:nvPr/>
          </p:nvSpPr>
          <p:spPr>
            <a:xfrm>
              <a:off x="669073" y="5693070"/>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435676-A156-F584-5F2F-756EF6E5D9E8}"/>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215D725-F5F1-3AD6-2921-CC8633CD5F7C}"/>
              </a:ext>
            </a:extLst>
          </p:cNvPr>
          <p:cNvGrpSpPr/>
          <p:nvPr/>
        </p:nvGrpSpPr>
        <p:grpSpPr>
          <a:xfrm>
            <a:off x="669073" y="4822902"/>
            <a:ext cx="1221057" cy="1034547"/>
            <a:chOff x="669073" y="4822902"/>
            <a:chExt cx="1221057" cy="1034547"/>
          </a:xfrm>
        </p:grpSpPr>
        <p:sp>
          <p:nvSpPr>
            <p:cNvPr id="17" name="Triangle 16">
              <a:extLst>
                <a:ext uri="{FF2B5EF4-FFF2-40B4-BE49-F238E27FC236}">
                  <a16:creationId xmlns:a16="http://schemas.microsoft.com/office/drawing/2014/main" id="{31212B3B-EB7E-0A88-5DBA-15D38632E029}"/>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A8D7C6-1B67-B2D6-835D-B1A66EDBC6DE}"/>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9D72691-6E79-1564-5B3A-5E7B17A05602}"/>
                </a:ext>
              </a:extLst>
            </p:cNvPr>
            <p:cNvSpPr/>
            <p:nvPr/>
          </p:nvSpPr>
          <p:spPr>
            <a:xfrm>
              <a:off x="669073" y="5653314"/>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BFBCFC-66C9-269C-8F8E-9FE49D3711E6}"/>
                </a:ext>
              </a:extLst>
            </p:cNvPr>
            <p:cNvSpPr/>
            <p:nvPr/>
          </p:nvSpPr>
          <p:spPr>
            <a:xfrm>
              <a:off x="1700559" y="5667878"/>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B40B573-CC31-8B27-ECA1-F06EE5B8F2C9}"/>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0BD8857-C6B6-DE17-F17C-7ADF227AEAB0}"/>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2" name="TextBox 21">
                  <a:extLst>
                    <a:ext uri="{FF2B5EF4-FFF2-40B4-BE49-F238E27FC236}">
                      <a16:creationId xmlns:a16="http://schemas.microsoft.com/office/drawing/2014/main" id="{F0BD8857-C6B6-DE17-F17C-7ADF227AEAB0}"/>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39FA9D7-0A58-5F7B-A888-E06B7195AFCD}"/>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3" name="TextBox 22">
                  <a:extLst>
                    <a:ext uri="{FF2B5EF4-FFF2-40B4-BE49-F238E27FC236}">
                      <a16:creationId xmlns:a16="http://schemas.microsoft.com/office/drawing/2014/main" id="{139FA9D7-0A58-5F7B-A888-E06B7195AFCD}"/>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7B91A06-9326-D573-DC7A-398FD77934BE}"/>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4" name="TextBox 23">
                  <a:extLst>
                    <a:ext uri="{FF2B5EF4-FFF2-40B4-BE49-F238E27FC236}">
                      <a16:creationId xmlns:a16="http://schemas.microsoft.com/office/drawing/2014/main" id="{C7B91A06-9326-D573-DC7A-398FD77934BE}"/>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2D1B9E0-826F-4FF6-D6FA-E65C823507B5}"/>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5" name="TextBox 24">
                  <a:extLst>
                    <a:ext uri="{FF2B5EF4-FFF2-40B4-BE49-F238E27FC236}">
                      <a16:creationId xmlns:a16="http://schemas.microsoft.com/office/drawing/2014/main" id="{D2D1B9E0-826F-4FF6-D6FA-E65C823507B5}"/>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90717E8-13D5-E771-832D-BE60E4D90ED2}"/>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6" name="TextBox 25">
                  <a:extLst>
                    <a:ext uri="{FF2B5EF4-FFF2-40B4-BE49-F238E27FC236}">
                      <a16:creationId xmlns:a16="http://schemas.microsoft.com/office/drawing/2014/main" id="{990717E8-13D5-E771-832D-BE60E4D90ED2}"/>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65ABE42-4CEA-BAD4-7A1D-696E4D464118}"/>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7" name="TextBox 26">
                  <a:extLst>
                    <a:ext uri="{FF2B5EF4-FFF2-40B4-BE49-F238E27FC236}">
                      <a16:creationId xmlns:a16="http://schemas.microsoft.com/office/drawing/2014/main" id="{A65ABE42-4CEA-BAD4-7A1D-696E4D464118}"/>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F37500B-0AF8-A3D3-2D57-84A0AA25E499}"/>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8" name="TextBox 27">
                  <a:extLst>
                    <a:ext uri="{FF2B5EF4-FFF2-40B4-BE49-F238E27FC236}">
                      <a16:creationId xmlns:a16="http://schemas.microsoft.com/office/drawing/2014/main" id="{7F37500B-0AF8-A3D3-2D57-84A0AA25E499}"/>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D1759A30-228E-FDB1-DA6E-5316BFCBAB87}"/>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EADD95C-1B17-CA13-8BEA-2FFC19EAB85F}"/>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0" name="TextBox 29">
                  <a:extLst>
                    <a:ext uri="{FF2B5EF4-FFF2-40B4-BE49-F238E27FC236}">
                      <a16:creationId xmlns:a16="http://schemas.microsoft.com/office/drawing/2014/main" id="{8EADD95C-1B17-CA13-8BEA-2FFC19EAB85F}"/>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B315655-94B8-5A2B-E022-E939C187AB7C}"/>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1" name="TextBox 30">
                  <a:extLst>
                    <a:ext uri="{FF2B5EF4-FFF2-40B4-BE49-F238E27FC236}">
                      <a16:creationId xmlns:a16="http://schemas.microsoft.com/office/drawing/2014/main" id="{BB315655-94B8-5A2B-E022-E939C187AB7C}"/>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6260D94-3A5D-D243-B981-33162543F21D}"/>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2" name="TextBox 31">
                  <a:extLst>
                    <a:ext uri="{FF2B5EF4-FFF2-40B4-BE49-F238E27FC236}">
                      <a16:creationId xmlns:a16="http://schemas.microsoft.com/office/drawing/2014/main" id="{E6260D94-3A5D-D243-B981-33162543F21D}"/>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4502D3A-B601-5B09-F1CC-C6B2413F3C1A}"/>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3" name="TextBox 32">
                  <a:extLst>
                    <a:ext uri="{FF2B5EF4-FFF2-40B4-BE49-F238E27FC236}">
                      <a16:creationId xmlns:a16="http://schemas.microsoft.com/office/drawing/2014/main" id="{C4502D3A-B601-5B09-F1CC-C6B2413F3C1A}"/>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67861D2-E185-849C-3160-1A3666239920}"/>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4" name="TextBox 33">
                  <a:extLst>
                    <a:ext uri="{FF2B5EF4-FFF2-40B4-BE49-F238E27FC236}">
                      <a16:creationId xmlns:a16="http://schemas.microsoft.com/office/drawing/2014/main" id="{667861D2-E185-849C-3160-1A3666239920}"/>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0B3F4CB-1950-0462-C3DB-073EAF4BDF0A}"/>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5" name="TextBox 34">
                  <a:extLst>
                    <a:ext uri="{FF2B5EF4-FFF2-40B4-BE49-F238E27FC236}">
                      <a16:creationId xmlns:a16="http://schemas.microsoft.com/office/drawing/2014/main" id="{00B3F4CB-1950-0462-C3DB-073EAF4BDF0A}"/>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52907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427ED-849F-B2F7-1432-3DB457150124}"/>
            </a:ext>
          </a:extLst>
        </p:cNvPr>
        <p:cNvGrpSpPr/>
        <p:nvPr/>
      </p:nvGrpSpPr>
      <p:grpSpPr>
        <a:xfrm>
          <a:off x="0" y="0"/>
          <a:ext cx="0" cy="0"/>
          <a:chOff x="0" y="0"/>
          <a:chExt cx="0" cy="0"/>
        </a:xfrm>
      </p:grpSpPr>
      <p:pic>
        <p:nvPicPr>
          <p:cNvPr id="2" name="Picture 1" descr="A colorful circular object with a white line&#10;&#10;AI-generated content may be incorrect.">
            <a:extLst>
              <a:ext uri="{FF2B5EF4-FFF2-40B4-BE49-F238E27FC236}">
                <a16:creationId xmlns:a16="http://schemas.microsoft.com/office/drawing/2014/main" id="{0CCDC4BB-E38C-5955-0CEA-45C87A434BA3}"/>
              </a:ext>
            </a:extLst>
          </p:cNvPr>
          <p:cNvPicPr>
            <a:picLocks noChangeAspect="1"/>
          </p:cNvPicPr>
          <p:nvPr/>
        </p:nvPicPr>
        <p:blipFill>
          <a:blip r:embed="rId3"/>
          <a:srcRect l="14466" t="11349" r="12708" b="10079"/>
          <a:stretch>
            <a:fillRect/>
          </a:stretch>
        </p:blipFill>
        <p:spPr>
          <a:xfrm>
            <a:off x="1133856" y="1207008"/>
            <a:ext cx="3962230" cy="4274851"/>
          </a:xfrm>
          <a:prstGeom prst="rect">
            <a:avLst/>
          </a:prstGeom>
        </p:spPr>
      </p:pic>
      <p:sp>
        <p:nvSpPr>
          <p:cNvPr id="7" name="テキスト ボックス 10">
            <a:extLst>
              <a:ext uri="{FF2B5EF4-FFF2-40B4-BE49-F238E27FC236}">
                <a16:creationId xmlns:a16="http://schemas.microsoft.com/office/drawing/2014/main" id="{3D1A5A6C-7818-39C0-6799-9D97919BEBD4}"/>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15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30F52A60-D9EB-8A7A-3FE1-ED6F762EBA1C}"/>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2" name="TextBox 11">
            <a:extLst>
              <a:ext uri="{FF2B5EF4-FFF2-40B4-BE49-F238E27FC236}">
                <a16:creationId xmlns:a16="http://schemas.microsoft.com/office/drawing/2014/main" id="{0DC75744-4A76-BF34-DE4F-D85D8E90C325}"/>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EDB07E75-F1C2-8B1F-A319-1E429C39191F}"/>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3" name="Picture 2" descr="A blue and green circular object with a white line&#10;&#10;AI-generated content may be incorrect.">
            <a:extLst>
              <a:ext uri="{FF2B5EF4-FFF2-40B4-BE49-F238E27FC236}">
                <a16:creationId xmlns:a16="http://schemas.microsoft.com/office/drawing/2014/main" id="{528D4703-0E78-84E2-F278-24F2454555CE}"/>
              </a:ext>
            </a:extLst>
          </p:cNvPr>
          <p:cNvPicPr>
            <a:picLocks noChangeAspect="1"/>
          </p:cNvPicPr>
          <p:nvPr/>
        </p:nvPicPr>
        <p:blipFill>
          <a:blip r:embed="rId4"/>
          <a:srcRect l="14304" t="11111" r="12883" b="10318"/>
          <a:stretch>
            <a:fillRect/>
          </a:stretch>
        </p:blipFill>
        <p:spPr>
          <a:xfrm>
            <a:off x="7086600" y="1207008"/>
            <a:ext cx="3961523" cy="4274797"/>
          </a:xfrm>
          <a:prstGeom prst="rect">
            <a:avLst/>
          </a:prstGeom>
        </p:spPr>
      </p:pic>
      <p:cxnSp>
        <p:nvCxnSpPr>
          <p:cNvPr id="10" name="Straight Connector 9">
            <a:extLst>
              <a:ext uri="{FF2B5EF4-FFF2-40B4-BE49-F238E27FC236}">
                <a16:creationId xmlns:a16="http://schemas.microsoft.com/office/drawing/2014/main" id="{D55AAB51-9020-834E-EF19-37EFA0C4D78E}"/>
              </a:ext>
            </a:extLst>
          </p:cNvPr>
          <p:cNvCxnSpPr>
            <a:cxnSpLocks/>
          </p:cNvCxnSpPr>
          <p:nvPr/>
        </p:nvCxnSpPr>
        <p:spPr>
          <a:xfrm>
            <a:off x="2675468" y="2726267"/>
            <a:ext cx="592665" cy="270933"/>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845E3-D853-A986-9540-39BE962B6B77}"/>
              </a:ext>
            </a:extLst>
          </p:cNvPr>
          <p:cNvCxnSpPr>
            <a:cxnSpLocks/>
          </p:cNvCxnSpPr>
          <p:nvPr/>
        </p:nvCxnSpPr>
        <p:spPr>
          <a:xfrm>
            <a:off x="3262489" y="2991556"/>
            <a:ext cx="0" cy="66040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F5933A6-F9E1-5270-4529-AEE162541A68}"/>
              </a:ext>
            </a:extLst>
          </p:cNvPr>
          <p:cNvCxnSpPr>
            <a:cxnSpLocks/>
          </p:cNvCxnSpPr>
          <p:nvPr/>
        </p:nvCxnSpPr>
        <p:spPr>
          <a:xfrm flipH="1">
            <a:off x="2681111" y="3646862"/>
            <a:ext cx="581213" cy="42278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A4FE0B2-46C3-85CE-ED43-F13E22093A85}"/>
              </a:ext>
            </a:extLst>
          </p:cNvPr>
          <p:cNvCxnSpPr>
            <a:cxnSpLocks/>
          </p:cNvCxnSpPr>
          <p:nvPr/>
        </p:nvCxnSpPr>
        <p:spPr>
          <a:xfrm>
            <a:off x="2082428" y="3646862"/>
            <a:ext cx="606014" cy="42278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F7A5545-8B35-6E82-5A59-E942F993740E}"/>
              </a:ext>
            </a:extLst>
          </p:cNvPr>
          <p:cNvCxnSpPr>
            <a:cxnSpLocks/>
          </p:cNvCxnSpPr>
          <p:nvPr/>
        </p:nvCxnSpPr>
        <p:spPr>
          <a:xfrm>
            <a:off x="2088071" y="2986462"/>
            <a:ext cx="0" cy="66040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A782F98-0579-6E76-B5EA-01130F8A6DFB}"/>
              </a:ext>
            </a:extLst>
          </p:cNvPr>
          <p:cNvCxnSpPr>
            <a:cxnSpLocks/>
          </p:cNvCxnSpPr>
          <p:nvPr/>
        </p:nvCxnSpPr>
        <p:spPr>
          <a:xfrm flipH="1">
            <a:off x="2082428" y="2726267"/>
            <a:ext cx="598022" cy="270933"/>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519FE72-D7F7-D143-D47C-B543BD757810}"/>
              </a:ext>
            </a:extLst>
          </p:cNvPr>
          <p:cNvGrpSpPr/>
          <p:nvPr/>
        </p:nvGrpSpPr>
        <p:grpSpPr>
          <a:xfrm>
            <a:off x="618443" y="4810116"/>
            <a:ext cx="1185705" cy="1343377"/>
            <a:chOff x="2234828" y="2878667"/>
            <a:chExt cx="1185705" cy="1343377"/>
          </a:xfrm>
        </p:grpSpPr>
        <p:cxnSp>
          <p:nvCxnSpPr>
            <p:cNvPr id="31" name="Straight Connector 30">
              <a:extLst>
                <a:ext uri="{FF2B5EF4-FFF2-40B4-BE49-F238E27FC236}">
                  <a16:creationId xmlns:a16="http://schemas.microsoft.com/office/drawing/2014/main" id="{8581E986-7238-1B11-F9E5-43385D9CB3DC}"/>
                </a:ext>
              </a:extLst>
            </p:cNvPr>
            <p:cNvCxnSpPr>
              <a:cxnSpLocks/>
            </p:cNvCxnSpPr>
            <p:nvPr/>
          </p:nvCxnSpPr>
          <p:spPr>
            <a:xfrm>
              <a:off x="2827868" y="2878667"/>
              <a:ext cx="592665" cy="2709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A67B290-E0D4-FEA0-D2A7-86F87CD2318B}"/>
                </a:ext>
              </a:extLst>
            </p:cNvPr>
            <p:cNvCxnSpPr>
              <a:cxnSpLocks/>
            </p:cNvCxnSpPr>
            <p:nvPr/>
          </p:nvCxnSpPr>
          <p:spPr>
            <a:xfrm>
              <a:off x="3414889" y="3143956"/>
              <a:ext cx="0" cy="660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A1EC3A3-DA85-4895-13A8-9DFBD458E47E}"/>
                </a:ext>
              </a:extLst>
            </p:cNvPr>
            <p:cNvCxnSpPr>
              <a:cxnSpLocks/>
            </p:cNvCxnSpPr>
            <p:nvPr/>
          </p:nvCxnSpPr>
          <p:spPr>
            <a:xfrm flipH="1">
              <a:off x="2833511" y="3799262"/>
              <a:ext cx="581213" cy="4227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C0F5B82-FE89-CE70-C64E-2A489073EE6A}"/>
                </a:ext>
              </a:extLst>
            </p:cNvPr>
            <p:cNvCxnSpPr>
              <a:cxnSpLocks/>
            </p:cNvCxnSpPr>
            <p:nvPr/>
          </p:nvCxnSpPr>
          <p:spPr>
            <a:xfrm>
              <a:off x="2234828" y="3799262"/>
              <a:ext cx="606014" cy="4227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2F1D073-AE82-CCE2-595E-2D652C7CEE96}"/>
                </a:ext>
              </a:extLst>
            </p:cNvPr>
            <p:cNvCxnSpPr>
              <a:cxnSpLocks/>
            </p:cNvCxnSpPr>
            <p:nvPr/>
          </p:nvCxnSpPr>
          <p:spPr>
            <a:xfrm>
              <a:off x="2240471" y="3138862"/>
              <a:ext cx="0" cy="660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9FEE18B-97A4-7C88-609D-8E7DDAF1E088}"/>
                </a:ext>
              </a:extLst>
            </p:cNvPr>
            <p:cNvCxnSpPr>
              <a:cxnSpLocks/>
            </p:cNvCxnSpPr>
            <p:nvPr/>
          </p:nvCxnSpPr>
          <p:spPr>
            <a:xfrm flipH="1">
              <a:off x="2234828" y="2878667"/>
              <a:ext cx="598022" cy="2709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Oval 37">
            <a:extLst>
              <a:ext uri="{FF2B5EF4-FFF2-40B4-BE49-F238E27FC236}">
                <a16:creationId xmlns:a16="http://schemas.microsoft.com/office/drawing/2014/main" id="{912C999D-489E-3A33-1DA9-331ADFAA7083}"/>
              </a:ext>
            </a:extLst>
          </p:cNvPr>
          <p:cNvSpPr/>
          <p:nvPr/>
        </p:nvSpPr>
        <p:spPr>
          <a:xfrm>
            <a:off x="1119235" y="4715330"/>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8CAE966-9940-EB46-FE5C-145A402664E3}"/>
              </a:ext>
            </a:extLst>
          </p:cNvPr>
          <p:cNvSpPr/>
          <p:nvPr/>
        </p:nvSpPr>
        <p:spPr>
          <a:xfrm>
            <a:off x="555989" y="4975525"/>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BE77B3-2F25-2B84-9433-C2EACC0919AA}"/>
              </a:ext>
            </a:extLst>
          </p:cNvPr>
          <p:cNvSpPr/>
          <p:nvPr/>
        </p:nvSpPr>
        <p:spPr>
          <a:xfrm>
            <a:off x="1700559" y="500553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3FB197B-DBBF-C2B7-9A29-41F28654C86B}"/>
              </a:ext>
            </a:extLst>
          </p:cNvPr>
          <p:cNvSpPr/>
          <p:nvPr/>
        </p:nvSpPr>
        <p:spPr>
          <a:xfrm>
            <a:off x="555989" y="5625187"/>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A2E1127-75E7-1A4A-AC1A-59A657F8A1A6}"/>
              </a:ext>
            </a:extLst>
          </p:cNvPr>
          <p:cNvSpPr/>
          <p:nvPr/>
        </p:nvSpPr>
        <p:spPr>
          <a:xfrm>
            <a:off x="1116510" y="6036735"/>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9BB3B9-02E0-2996-4D36-736DECCD1B37}"/>
              </a:ext>
            </a:extLst>
          </p:cNvPr>
          <p:cNvSpPr/>
          <p:nvPr/>
        </p:nvSpPr>
        <p:spPr>
          <a:xfrm>
            <a:off x="1700558" y="5635307"/>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BB77F37-61CD-CF36-238E-2A15E09058FF}"/>
              </a:ext>
            </a:extLst>
          </p:cNvPr>
          <p:cNvGrpSpPr/>
          <p:nvPr/>
        </p:nvGrpSpPr>
        <p:grpSpPr>
          <a:xfrm rot="10800000">
            <a:off x="6285571" y="4912373"/>
            <a:ext cx="1221057" cy="1059739"/>
            <a:chOff x="669073" y="4822902"/>
            <a:chExt cx="1221057" cy="1059739"/>
          </a:xfrm>
        </p:grpSpPr>
        <p:sp>
          <p:nvSpPr>
            <p:cNvPr id="45" name="Triangle 44">
              <a:extLst>
                <a:ext uri="{FF2B5EF4-FFF2-40B4-BE49-F238E27FC236}">
                  <a16:creationId xmlns:a16="http://schemas.microsoft.com/office/drawing/2014/main" id="{B1207722-C6DE-14E1-C20A-A95786A24D45}"/>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8460EC-D426-9E92-B3CD-560EC9DFC69A}"/>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6E9C21C-6CA8-B33C-4A05-D12CA5212205}"/>
                </a:ext>
              </a:extLst>
            </p:cNvPr>
            <p:cNvSpPr/>
            <p:nvPr/>
          </p:nvSpPr>
          <p:spPr>
            <a:xfrm>
              <a:off x="669073" y="5693070"/>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31E724A-8730-DFB9-A0A3-4267E3B8A90C}"/>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DC358A5F-E0A8-6649-B95F-0019572DAF79}"/>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39858EA4-745E-6F0F-3E4C-2EE867A6ACF4}"/>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0" name="TextBox 49">
                  <a:extLst>
                    <a:ext uri="{FF2B5EF4-FFF2-40B4-BE49-F238E27FC236}">
                      <a16:creationId xmlns:a16="http://schemas.microsoft.com/office/drawing/2014/main" id="{39858EA4-745E-6F0F-3E4C-2EE867A6ACF4}"/>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4BC2466-8B4C-97C7-09E3-141F87BA0260}"/>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1" name="TextBox 50">
                  <a:extLst>
                    <a:ext uri="{FF2B5EF4-FFF2-40B4-BE49-F238E27FC236}">
                      <a16:creationId xmlns:a16="http://schemas.microsoft.com/office/drawing/2014/main" id="{04BC2466-8B4C-97C7-09E3-141F87BA0260}"/>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718FAEE-0AC5-ED2D-A4A4-BFD1D2E2E187}"/>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2" name="TextBox 51">
                  <a:extLst>
                    <a:ext uri="{FF2B5EF4-FFF2-40B4-BE49-F238E27FC236}">
                      <a16:creationId xmlns:a16="http://schemas.microsoft.com/office/drawing/2014/main" id="{F718FAEE-0AC5-ED2D-A4A4-BFD1D2E2E187}"/>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0A68E8F-A5B3-DBF4-A90B-9DD8FC84CEF0}"/>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3" name="TextBox 52">
                  <a:extLst>
                    <a:ext uri="{FF2B5EF4-FFF2-40B4-BE49-F238E27FC236}">
                      <a16:creationId xmlns:a16="http://schemas.microsoft.com/office/drawing/2014/main" id="{50A68E8F-A5B3-DBF4-A90B-9DD8FC84CEF0}"/>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965FE052-01E2-1B61-7E08-3BC47D05150F}"/>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4" name="TextBox 53">
                  <a:extLst>
                    <a:ext uri="{FF2B5EF4-FFF2-40B4-BE49-F238E27FC236}">
                      <a16:creationId xmlns:a16="http://schemas.microsoft.com/office/drawing/2014/main" id="{965FE052-01E2-1B61-7E08-3BC47D05150F}"/>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D934A3A8-4ECD-CBCE-D207-4C6B1A011E24}"/>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5" name="TextBox 54">
                  <a:extLst>
                    <a:ext uri="{FF2B5EF4-FFF2-40B4-BE49-F238E27FC236}">
                      <a16:creationId xmlns:a16="http://schemas.microsoft.com/office/drawing/2014/main" id="{D934A3A8-4ECD-CBCE-D207-4C6B1A011E24}"/>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BB2E1062-3340-576C-F400-F3E7B139ECDD}"/>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6" name="TextBox 55">
                  <a:extLst>
                    <a:ext uri="{FF2B5EF4-FFF2-40B4-BE49-F238E27FC236}">
                      <a16:creationId xmlns:a16="http://schemas.microsoft.com/office/drawing/2014/main" id="{BB2E1062-3340-576C-F400-F3E7B139ECDD}"/>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075181D7-AED5-122E-1F29-C2A22608DC27}"/>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4D398AC4-6FE7-D44A-EC35-6DD0140E9229}"/>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8" name="TextBox 57">
                  <a:extLst>
                    <a:ext uri="{FF2B5EF4-FFF2-40B4-BE49-F238E27FC236}">
                      <a16:creationId xmlns:a16="http://schemas.microsoft.com/office/drawing/2014/main" id="{4D398AC4-6FE7-D44A-EC35-6DD0140E9229}"/>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2F72C099-7A0F-7B2A-46D5-AC4E868BB5CC}"/>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9" name="TextBox 58">
                  <a:extLst>
                    <a:ext uri="{FF2B5EF4-FFF2-40B4-BE49-F238E27FC236}">
                      <a16:creationId xmlns:a16="http://schemas.microsoft.com/office/drawing/2014/main" id="{2F72C099-7A0F-7B2A-46D5-AC4E868BB5CC}"/>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7470FF1F-0F84-062B-3658-44D577B9CA4B}"/>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0" name="TextBox 59">
                  <a:extLst>
                    <a:ext uri="{FF2B5EF4-FFF2-40B4-BE49-F238E27FC236}">
                      <a16:creationId xmlns:a16="http://schemas.microsoft.com/office/drawing/2014/main" id="{7470FF1F-0F84-062B-3658-44D577B9CA4B}"/>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E504F82C-FB31-3622-41BE-4E9B9BDC6006}"/>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1" name="TextBox 60">
                  <a:extLst>
                    <a:ext uri="{FF2B5EF4-FFF2-40B4-BE49-F238E27FC236}">
                      <a16:creationId xmlns:a16="http://schemas.microsoft.com/office/drawing/2014/main" id="{E504F82C-FB31-3622-41BE-4E9B9BDC6006}"/>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DD9CB6B1-2603-0F81-84B7-5D80EAD8639A}"/>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2" name="TextBox 61">
                  <a:extLst>
                    <a:ext uri="{FF2B5EF4-FFF2-40B4-BE49-F238E27FC236}">
                      <a16:creationId xmlns:a16="http://schemas.microsoft.com/office/drawing/2014/main" id="{DD9CB6B1-2603-0F81-84B7-5D80EAD8639A}"/>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DA05D63-3B98-1A7A-EFD1-7DB27DE3DCF3}"/>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3" name="TextBox 62">
                  <a:extLst>
                    <a:ext uri="{FF2B5EF4-FFF2-40B4-BE49-F238E27FC236}">
                      <a16:creationId xmlns:a16="http://schemas.microsoft.com/office/drawing/2014/main" id="{6DA05D63-3B98-1A7A-EFD1-7DB27DE3DCF3}"/>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137758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B0C7-99C1-CEDC-5D78-61F0C17F8B02}"/>
            </a:ext>
          </a:extLst>
        </p:cNvPr>
        <p:cNvGrpSpPr/>
        <p:nvPr/>
      </p:nvGrpSpPr>
      <p:grpSpPr>
        <a:xfrm>
          <a:off x="0" y="0"/>
          <a:ext cx="0" cy="0"/>
          <a:chOff x="0" y="0"/>
          <a:chExt cx="0" cy="0"/>
        </a:xfrm>
      </p:grpSpPr>
      <p:pic>
        <p:nvPicPr>
          <p:cNvPr id="4" name="Picture 3" descr="A blue and green circle with a white line&#10;&#10;AI-generated content may be incorrect.">
            <a:extLst>
              <a:ext uri="{FF2B5EF4-FFF2-40B4-BE49-F238E27FC236}">
                <a16:creationId xmlns:a16="http://schemas.microsoft.com/office/drawing/2014/main" id="{8BE8C4CF-6B8D-7A0E-5552-6C8C69FF20DB}"/>
              </a:ext>
            </a:extLst>
          </p:cNvPr>
          <p:cNvPicPr>
            <a:picLocks noChangeAspect="1"/>
          </p:cNvPicPr>
          <p:nvPr/>
        </p:nvPicPr>
        <p:blipFill>
          <a:blip r:embed="rId3"/>
          <a:srcRect l="14196" t="11237" r="12983" b="10192"/>
          <a:stretch>
            <a:fillRect/>
          </a:stretch>
        </p:blipFill>
        <p:spPr>
          <a:xfrm>
            <a:off x="1133856" y="1207008"/>
            <a:ext cx="3961958" cy="4274797"/>
          </a:xfrm>
          <a:prstGeom prst="rect">
            <a:avLst/>
          </a:prstGeom>
        </p:spPr>
      </p:pic>
      <p:sp>
        <p:nvSpPr>
          <p:cNvPr id="7" name="テキスト ボックス 10">
            <a:extLst>
              <a:ext uri="{FF2B5EF4-FFF2-40B4-BE49-F238E27FC236}">
                <a16:creationId xmlns:a16="http://schemas.microsoft.com/office/drawing/2014/main" id="{6D2F5F24-0847-7922-1DB1-60FE214958E5}"/>
              </a:ext>
            </a:extLst>
          </p:cNvPr>
          <p:cNvSpPr txBox="1"/>
          <p:nvPr/>
        </p:nvSpPr>
        <p:spPr>
          <a:xfrm>
            <a:off x="1211296" y="89848"/>
            <a:ext cx="921509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Comparison of AA’ and AB stackings with radius 20 </a:t>
            </a:r>
            <a:r>
              <a:rPr lang="en-US" altLang="ja-JP" sz="2727" b="1" dirty="0" err="1">
                <a:latin typeface="Arial" panose="02080604020202020204" pitchFamily="34" charset="0"/>
                <a:cs typeface="Arial" panose="02080604020202020204" pitchFamily="34" charset="0"/>
              </a:rPr>
              <a:t>Å</a:t>
            </a:r>
            <a:endParaRPr lang="en-US" altLang="ja-JP" sz="2727" b="1" dirty="0">
              <a:latin typeface="Arial" panose="02080604020202020204" pitchFamily="34" charset="0"/>
              <a:cs typeface="Arial" panose="02080604020202020204" pitchFamily="34" charset="0"/>
            </a:endParaRPr>
          </a:p>
        </p:txBody>
      </p:sp>
      <p:sp>
        <p:nvSpPr>
          <p:cNvPr id="8" name="TextBox 7">
            <a:extLst>
              <a:ext uri="{FF2B5EF4-FFF2-40B4-BE49-F238E27FC236}">
                <a16:creationId xmlns:a16="http://schemas.microsoft.com/office/drawing/2014/main" id="{65E2708E-B2F3-45FB-129D-17E19C9250EF}"/>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2" name="TextBox 11">
            <a:extLst>
              <a:ext uri="{FF2B5EF4-FFF2-40B4-BE49-F238E27FC236}">
                <a16:creationId xmlns:a16="http://schemas.microsoft.com/office/drawing/2014/main" id="{1D0C50EE-EEB6-2D4F-6782-D6AA214BB49D}"/>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3" name="TextBox 12">
            <a:extLst>
              <a:ext uri="{FF2B5EF4-FFF2-40B4-BE49-F238E27FC236}">
                <a16:creationId xmlns:a16="http://schemas.microsoft.com/office/drawing/2014/main" id="{7CC49E0F-88C7-1FF2-D3C4-692C34E0827E}"/>
              </a:ext>
            </a:extLst>
          </p:cNvPr>
          <p:cNvSpPr txBox="1"/>
          <p:nvPr/>
        </p:nvSpPr>
        <p:spPr>
          <a:xfrm>
            <a:off x="8539674"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pic>
        <p:nvPicPr>
          <p:cNvPr id="5" name="Picture 4" descr="A blue and green circular object with a white line&#10;&#10;AI-generated content may be incorrect.">
            <a:extLst>
              <a:ext uri="{FF2B5EF4-FFF2-40B4-BE49-F238E27FC236}">
                <a16:creationId xmlns:a16="http://schemas.microsoft.com/office/drawing/2014/main" id="{62C0B08A-28F7-D4A3-38D9-4A639815D921}"/>
              </a:ext>
            </a:extLst>
          </p:cNvPr>
          <p:cNvPicPr>
            <a:picLocks noChangeAspect="1"/>
          </p:cNvPicPr>
          <p:nvPr/>
        </p:nvPicPr>
        <p:blipFill>
          <a:blip r:embed="rId4"/>
          <a:srcRect l="14517" t="11237" r="12660" b="10192"/>
          <a:stretch>
            <a:fillRect/>
          </a:stretch>
        </p:blipFill>
        <p:spPr>
          <a:xfrm>
            <a:off x="7086600" y="1207008"/>
            <a:ext cx="3962067" cy="4274797"/>
          </a:xfrm>
          <a:prstGeom prst="rect">
            <a:avLst/>
          </a:prstGeom>
        </p:spPr>
      </p:pic>
      <p:grpSp>
        <p:nvGrpSpPr>
          <p:cNvPr id="6" name="Group 5">
            <a:extLst>
              <a:ext uri="{FF2B5EF4-FFF2-40B4-BE49-F238E27FC236}">
                <a16:creationId xmlns:a16="http://schemas.microsoft.com/office/drawing/2014/main" id="{2EFC403D-C8B9-B003-BA11-654743CFDAD7}"/>
              </a:ext>
            </a:extLst>
          </p:cNvPr>
          <p:cNvGrpSpPr/>
          <p:nvPr/>
        </p:nvGrpSpPr>
        <p:grpSpPr>
          <a:xfrm rot="10800000">
            <a:off x="6285571" y="4912373"/>
            <a:ext cx="1221057" cy="1059739"/>
            <a:chOff x="669073" y="4822902"/>
            <a:chExt cx="1221057" cy="1059739"/>
          </a:xfrm>
        </p:grpSpPr>
        <p:sp>
          <p:nvSpPr>
            <p:cNvPr id="9" name="Triangle 8">
              <a:extLst>
                <a:ext uri="{FF2B5EF4-FFF2-40B4-BE49-F238E27FC236}">
                  <a16:creationId xmlns:a16="http://schemas.microsoft.com/office/drawing/2014/main" id="{2B5A4FFE-3BD8-2BDE-9176-D5A2BB85A926}"/>
                </a:ext>
              </a:extLst>
            </p:cNvPr>
            <p:cNvSpPr/>
            <p:nvPr/>
          </p:nvSpPr>
          <p:spPr>
            <a:xfrm>
              <a:off x="715235" y="4917688"/>
              <a:ext cx="1092818" cy="880946"/>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54CD54-C5E5-55E3-5BD0-DE0371A8CE5B}"/>
                </a:ext>
              </a:extLst>
            </p:cNvPr>
            <p:cNvSpPr/>
            <p:nvPr/>
          </p:nvSpPr>
          <p:spPr>
            <a:xfrm>
              <a:off x="1166858" y="4822902"/>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DF5896-581D-E581-8058-142566A788CE}"/>
                </a:ext>
              </a:extLst>
            </p:cNvPr>
            <p:cNvSpPr/>
            <p:nvPr/>
          </p:nvSpPr>
          <p:spPr>
            <a:xfrm>
              <a:off x="669073" y="5693070"/>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A7F7F7-F932-0145-3574-29AD19C48464}"/>
                </a:ext>
              </a:extLst>
            </p:cNvPr>
            <p:cNvSpPr/>
            <p:nvPr/>
          </p:nvSpPr>
          <p:spPr>
            <a:xfrm>
              <a:off x="1700559" y="5687756"/>
              <a:ext cx="189571" cy="18957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6D3ADCB-886A-FD0E-C26D-C83BFD4ADBBD}"/>
              </a:ext>
            </a:extLst>
          </p:cNvPr>
          <p:cNvGrpSpPr/>
          <p:nvPr/>
        </p:nvGrpSpPr>
        <p:grpSpPr>
          <a:xfrm>
            <a:off x="618443" y="4810116"/>
            <a:ext cx="1185705" cy="1343377"/>
            <a:chOff x="2234828" y="2878667"/>
            <a:chExt cx="1185705" cy="1343377"/>
          </a:xfrm>
        </p:grpSpPr>
        <p:cxnSp>
          <p:nvCxnSpPr>
            <p:cNvPr id="23" name="Straight Connector 22">
              <a:extLst>
                <a:ext uri="{FF2B5EF4-FFF2-40B4-BE49-F238E27FC236}">
                  <a16:creationId xmlns:a16="http://schemas.microsoft.com/office/drawing/2014/main" id="{86D5F562-E1F3-29F6-4314-8DFD10D67986}"/>
                </a:ext>
              </a:extLst>
            </p:cNvPr>
            <p:cNvCxnSpPr>
              <a:cxnSpLocks/>
            </p:cNvCxnSpPr>
            <p:nvPr/>
          </p:nvCxnSpPr>
          <p:spPr>
            <a:xfrm>
              <a:off x="2827868" y="2878667"/>
              <a:ext cx="592665" cy="2709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CDE2317-0245-1F82-BC4D-7908C92112E1}"/>
                </a:ext>
              </a:extLst>
            </p:cNvPr>
            <p:cNvCxnSpPr>
              <a:cxnSpLocks/>
            </p:cNvCxnSpPr>
            <p:nvPr/>
          </p:nvCxnSpPr>
          <p:spPr>
            <a:xfrm>
              <a:off x="3414889" y="3143956"/>
              <a:ext cx="0" cy="660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9004227-11FC-FE19-0551-74345459021F}"/>
                </a:ext>
              </a:extLst>
            </p:cNvPr>
            <p:cNvCxnSpPr>
              <a:cxnSpLocks/>
            </p:cNvCxnSpPr>
            <p:nvPr/>
          </p:nvCxnSpPr>
          <p:spPr>
            <a:xfrm flipH="1">
              <a:off x="2833511" y="3799262"/>
              <a:ext cx="581213" cy="4227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ACD18DF-41D1-68F6-E216-17005CEA6EB6}"/>
                </a:ext>
              </a:extLst>
            </p:cNvPr>
            <p:cNvCxnSpPr>
              <a:cxnSpLocks/>
            </p:cNvCxnSpPr>
            <p:nvPr/>
          </p:nvCxnSpPr>
          <p:spPr>
            <a:xfrm>
              <a:off x="2234828" y="3799262"/>
              <a:ext cx="606014" cy="4227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7CE9E84-CAF6-52B8-69AA-A1D8AB23CF91}"/>
                </a:ext>
              </a:extLst>
            </p:cNvPr>
            <p:cNvCxnSpPr>
              <a:cxnSpLocks/>
            </p:cNvCxnSpPr>
            <p:nvPr/>
          </p:nvCxnSpPr>
          <p:spPr>
            <a:xfrm>
              <a:off x="2240471" y="3138862"/>
              <a:ext cx="0" cy="660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C995579-4DF7-11A9-AC6B-38B4E70FDBA1}"/>
                </a:ext>
              </a:extLst>
            </p:cNvPr>
            <p:cNvCxnSpPr>
              <a:cxnSpLocks/>
            </p:cNvCxnSpPr>
            <p:nvPr/>
          </p:nvCxnSpPr>
          <p:spPr>
            <a:xfrm flipH="1">
              <a:off x="2234828" y="2878667"/>
              <a:ext cx="598022" cy="2709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025E624F-6BBF-F27B-A6B2-77FF35863421}"/>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D0A2887-8268-A7D5-1667-C98341078209}"/>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0" name="TextBox 29">
                  <a:extLst>
                    <a:ext uri="{FF2B5EF4-FFF2-40B4-BE49-F238E27FC236}">
                      <a16:creationId xmlns:a16="http://schemas.microsoft.com/office/drawing/2014/main" id="{8D0A2887-8268-A7D5-1667-C98341078209}"/>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A9CFBE2-68AD-DAD9-2C49-5273317F640B}"/>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1" name="TextBox 30">
                  <a:extLst>
                    <a:ext uri="{FF2B5EF4-FFF2-40B4-BE49-F238E27FC236}">
                      <a16:creationId xmlns:a16="http://schemas.microsoft.com/office/drawing/2014/main" id="{4A9CFBE2-68AD-DAD9-2C49-5273317F640B}"/>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BB6077A-A00C-8BC1-8CF3-2A69A44F4722}"/>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2" name="TextBox 31">
                  <a:extLst>
                    <a:ext uri="{FF2B5EF4-FFF2-40B4-BE49-F238E27FC236}">
                      <a16:creationId xmlns:a16="http://schemas.microsoft.com/office/drawing/2014/main" id="{7BB6077A-A00C-8BC1-8CF3-2A69A44F4722}"/>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80ED47E-E116-F63C-F0F5-9230E233FA43}"/>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3" name="TextBox 32">
                  <a:extLst>
                    <a:ext uri="{FF2B5EF4-FFF2-40B4-BE49-F238E27FC236}">
                      <a16:creationId xmlns:a16="http://schemas.microsoft.com/office/drawing/2014/main" id="{280ED47E-E116-F63C-F0F5-9230E233FA43}"/>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8FB41A9-FBA4-9A85-9F10-04F267FC7A2A}"/>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D8FB41A9-FBA4-9A85-9F10-04F267FC7A2A}"/>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99CB928-E3C6-18F2-888C-E688715DE3E2}"/>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5" name="TextBox 34">
                  <a:extLst>
                    <a:ext uri="{FF2B5EF4-FFF2-40B4-BE49-F238E27FC236}">
                      <a16:creationId xmlns:a16="http://schemas.microsoft.com/office/drawing/2014/main" id="{A99CB928-E3C6-18F2-888C-E688715DE3E2}"/>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9C2C1B2-4DCE-DA3B-C002-56D2A6FF1C1E}"/>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6" name="TextBox 35">
                  <a:extLst>
                    <a:ext uri="{FF2B5EF4-FFF2-40B4-BE49-F238E27FC236}">
                      <a16:creationId xmlns:a16="http://schemas.microsoft.com/office/drawing/2014/main" id="{B9C2C1B2-4DCE-DA3B-C002-56D2A6FF1C1E}"/>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EEB5EB3D-C5ED-0743-B761-BB638065B10C}"/>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C7874C5-769C-FE53-B1DE-486A6BDA94A2}"/>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8" name="TextBox 37">
                  <a:extLst>
                    <a:ext uri="{FF2B5EF4-FFF2-40B4-BE49-F238E27FC236}">
                      <a16:creationId xmlns:a16="http://schemas.microsoft.com/office/drawing/2014/main" id="{0C7874C5-769C-FE53-B1DE-486A6BDA94A2}"/>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5880538-B379-3DA7-4854-C47927F7130B}"/>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9" name="TextBox 38">
                  <a:extLst>
                    <a:ext uri="{FF2B5EF4-FFF2-40B4-BE49-F238E27FC236}">
                      <a16:creationId xmlns:a16="http://schemas.microsoft.com/office/drawing/2014/main" id="{B5880538-B379-3DA7-4854-C47927F7130B}"/>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A91CCF0-A2A3-0B2E-3EFA-4F39AFF2FF52}"/>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0" name="TextBox 39">
                  <a:extLst>
                    <a:ext uri="{FF2B5EF4-FFF2-40B4-BE49-F238E27FC236}">
                      <a16:creationId xmlns:a16="http://schemas.microsoft.com/office/drawing/2014/main" id="{9A91CCF0-A2A3-0B2E-3EFA-4F39AFF2FF52}"/>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493BE53-C6E6-5D47-23C6-0C036F5AA909}"/>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1" name="TextBox 40">
                  <a:extLst>
                    <a:ext uri="{FF2B5EF4-FFF2-40B4-BE49-F238E27FC236}">
                      <a16:creationId xmlns:a16="http://schemas.microsoft.com/office/drawing/2014/main" id="{1493BE53-C6E6-5D47-23C6-0C036F5AA909}"/>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C80C6700-FBAA-1C11-D644-F73E1261A21B}"/>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2" name="TextBox 41">
                  <a:extLst>
                    <a:ext uri="{FF2B5EF4-FFF2-40B4-BE49-F238E27FC236}">
                      <a16:creationId xmlns:a16="http://schemas.microsoft.com/office/drawing/2014/main" id="{C80C6700-FBAA-1C11-D644-F73E1261A21B}"/>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1A37145-92A9-1DBC-3113-D3D6B2B7F51D}"/>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3" name="TextBox 42">
                  <a:extLst>
                    <a:ext uri="{FF2B5EF4-FFF2-40B4-BE49-F238E27FC236}">
                      <a16:creationId xmlns:a16="http://schemas.microsoft.com/office/drawing/2014/main" id="{C1A37145-92A9-1DBC-3113-D3D6B2B7F51D}"/>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408103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C1BB1-BECA-2B8A-7AF0-7CAF4F0B49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CAB09BB-0BE1-96C7-6A81-3C5086214875}"/>
              </a:ext>
            </a:extLst>
          </p:cNvPr>
          <p:cNvPicPr>
            <a:picLocks noChangeAspect="1"/>
          </p:cNvPicPr>
          <p:nvPr/>
        </p:nvPicPr>
        <p:blipFill>
          <a:blip r:embed="rId3">
            <a:extLst>
              <a:ext uri="{28A0092B-C50C-407E-A947-70E740481C1C}">
                <a14:useLocalDpi xmlns:a14="http://schemas.microsoft.com/office/drawing/2010/main" val="0"/>
              </a:ext>
            </a:extLst>
          </a:blip>
          <a:srcRect l="7841" t="11175" r="9058" b="1805"/>
          <a:stretch>
            <a:fillRect/>
          </a:stretch>
        </p:blipFill>
        <p:spPr>
          <a:xfrm>
            <a:off x="3066011" y="916478"/>
            <a:ext cx="5548746" cy="5810395"/>
          </a:xfrm>
          <a:prstGeom prst="rect">
            <a:avLst/>
          </a:prstGeom>
        </p:spPr>
      </p:pic>
      <p:sp>
        <p:nvSpPr>
          <p:cNvPr id="12" name="テキスト ボックス 10">
            <a:extLst>
              <a:ext uri="{FF2B5EF4-FFF2-40B4-BE49-F238E27FC236}">
                <a16:creationId xmlns:a16="http://schemas.microsoft.com/office/drawing/2014/main" id="{8BA03F34-3884-B9D1-7078-8CDF33C3DBFA}"/>
              </a:ext>
            </a:extLst>
          </p:cNvPr>
          <p:cNvSpPr txBox="1"/>
          <p:nvPr/>
        </p:nvSpPr>
        <p:spPr>
          <a:xfrm>
            <a:off x="3667498" y="87284"/>
            <a:ext cx="4947259"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and Experiment</a:t>
            </a:r>
          </a:p>
        </p:txBody>
      </p:sp>
      <p:pic>
        <p:nvPicPr>
          <p:cNvPr id="7" name="Picture 6" descr="A graph of different colored lines&#10;&#10;AI-generated content may be incorrect.">
            <a:extLst>
              <a:ext uri="{FF2B5EF4-FFF2-40B4-BE49-F238E27FC236}">
                <a16:creationId xmlns:a16="http://schemas.microsoft.com/office/drawing/2014/main" id="{1BB25011-E9F8-7113-2BFE-9B9FA2350BE1}"/>
              </a:ext>
            </a:extLst>
          </p:cNvPr>
          <p:cNvPicPr>
            <a:picLocks noChangeAspect="1"/>
          </p:cNvPicPr>
          <p:nvPr/>
        </p:nvPicPr>
        <p:blipFill>
          <a:blip r:embed="rId4">
            <a:extLst>
              <a:ext uri="{28A0092B-C50C-407E-A947-70E740481C1C}">
                <a14:useLocalDpi xmlns:a14="http://schemas.microsoft.com/office/drawing/2010/main" val="0"/>
              </a:ext>
            </a:extLst>
          </a:blip>
          <a:srcRect l="52101" t="12269" r="10252" b="64538"/>
          <a:stretch>
            <a:fillRect/>
          </a:stretch>
        </p:blipFill>
        <p:spPr>
          <a:xfrm>
            <a:off x="6395258" y="978824"/>
            <a:ext cx="2154656" cy="1327408"/>
          </a:xfrm>
          <a:prstGeom prst="rect">
            <a:avLst/>
          </a:prstGeom>
        </p:spPr>
      </p:pic>
      <p:sp>
        <p:nvSpPr>
          <p:cNvPr id="16" name="TextBox 15">
            <a:extLst>
              <a:ext uri="{FF2B5EF4-FFF2-40B4-BE49-F238E27FC236}">
                <a16:creationId xmlns:a16="http://schemas.microsoft.com/office/drawing/2014/main" id="{91D6A160-9FF1-79A1-E609-D3E226E16467}"/>
              </a:ext>
            </a:extLst>
          </p:cNvPr>
          <p:cNvSpPr txBox="1"/>
          <p:nvPr/>
        </p:nvSpPr>
        <p:spPr>
          <a:xfrm>
            <a:off x="273951" y="960120"/>
            <a:ext cx="16795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Renormalized</a:t>
            </a:r>
          </a:p>
        </p:txBody>
      </p:sp>
      <p:sp>
        <p:nvSpPr>
          <p:cNvPr id="17" name="TextBox 16">
            <a:extLst>
              <a:ext uri="{FF2B5EF4-FFF2-40B4-BE49-F238E27FC236}">
                <a16:creationId xmlns:a16="http://schemas.microsoft.com/office/drawing/2014/main" id="{2A557C49-76A2-3650-F048-4C534CA35E85}"/>
              </a:ext>
            </a:extLst>
          </p:cNvPr>
          <p:cNvSpPr txBox="1"/>
          <p:nvPr/>
        </p:nvSpPr>
        <p:spPr>
          <a:xfrm>
            <a:off x="8751917" y="1533699"/>
            <a:ext cx="2374707" cy="175015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Computational time:</a:t>
            </a:r>
          </a:p>
          <a:p>
            <a:endParaRPr lang="en-US" dirty="0"/>
          </a:p>
          <a:p>
            <a:r>
              <a:rPr lang="en-US" dirty="0">
                <a:latin typeface="Arial" panose="020B0604020202020204" pitchFamily="34" charset="0"/>
                <a:cs typeface="Arial" panose="020B0604020202020204" pitchFamily="34" charset="0"/>
              </a:rPr>
              <a:t>Order5: 6 mins</a:t>
            </a:r>
          </a:p>
          <a:p>
            <a:r>
              <a:rPr lang="en-US" dirty="0">
                <a:latin typeface="Arial" panose="020B0604020202020204" pitchFamily="34" charset="0"/>
                <a:cs typeface="Arial" panose="020B0604020202020204" pitchFamily="34" charset="0"/>
              </a:rPr>
              <a:t>Order6: 7 mins</a:t>
            </a:r>
          </a:p>
          <a:p>
            <a:r>
              <a:rPr lang="en-US" dirty="0">
                <a:latin typeface="Arial" panose="020B0604020202020204" pitchFamily="34" charset="0"/>
                <a:cs typeface="Arial" panose="020B0604020202020204" pitchFamily="34" charset="0"/>
              </a:rPr>
              <a:t>Order7: 40 mins</a:t>
            </a:r>
          </a:p>
          <a:p>
            <a:r>
              <a:rPr lang="en-US" dirty="0">
                <a:latin typeface="Arial" panose="020B0604020202020204" pitchFamily="34" charset="0"/>
                <a:cs typeface="Arial" panose="020B0604020202020204" pitchFamily="34" charset="0"/>
              </a:rPr>
              <a:t>Order8: 17 hours</a:t>
            </a:r>
          </a:p>
        </p:txBody>
      </p:sp>
      <p:sp>
        <p:nvSpPr>
          <p:cNvPr id="2" name="TextBox 1">
            <a:extLst>
              <a:ext uri="{FF2B5EF4-FFF2-40B4-BE49-F238E27FC236}">
                <a16:creationId xmlns:a16="http://schemas.microsoft.com/office/drawing/2014/main" id="{9C260224-3CA1-3074-0E64-305887534D64}"/>
              </a:ext>
            </a:extLst>
          </p:cNvPr>
          <p:cNvSpPr txBox="1"/>
          <p:nvPr/>
        </p:nvSpPr>
        <p:spPr>
          <a:xfrm>
            <a:off x="8553434" y="4094644"/>
            <a:ext cx="2134213" cy="344069"/>
          </a:xfrm>
          <a:prstGeom prst="rect">
            <a:avLst/>
          </a:prstGeom>
          <a:noFill/>
        </p:spPr>
        <p:txBody>
          <a:bodyPr wrap="square" rtlCol="0">
            <a:spAutoFit/>
          </a:bodyPr>
          <a:lstStyle/>
          <a:p>
            <a:r>
              <a:rPr lang="en-US" sz="1636" dirty="0">
                <a:latin typeface="Arial" panose="020B0604020202020204" pitchFamily="34" charset="0"/>
                <a:cs typeface="Arial" panose="020B0604020202020204" pitchFamily="34" charset="0"/>
              </a:rPr>
              <a:t>Experiment by Bruno</a:t>
            </a:r>
          </a:p>
        </p:txBody>
      </p:sp>
      <p:sp>
        <p:nvSpPr>
          <p:cNvPr id="3" name="TextBox 2">
            <a:extLst>
              <a:ext uri="{FF2B5EF4-FFF2-40B4-BE49-F238E27FC236}">
                <a16:creationId xmlns:a16="http://schemas.microsoft.com/office/drawing/2014/main" id="{DA5BF320-AE49-59C2-6302-8E21B906D00A}"/>
              </a:ext>
            </a:extLst>
          </p:cNvPr>
          <p:cNvSpPr txBox="1"/>
          <p:nvPr/>
        </p:nvSpPr>
        <p:spPr>
          <a:xfrm>
            <a:off x="8532993" y="3806356"/>
            <a:ext cx="2154655" cy="344069"/>
          </a:xfrm>
          <a:prstGeom prst="rect">
            <a:avLst/>
          </a:prstGeom>
          <a:noFill/>
        </p:spPr>
        <p:txBody>
          <a:bodyPr wrap="square" rtlCol="0">
            <a:spAutoFit/>
          </a:bodyPr>
          <a:lstStyle/>
          <a:p>
            <a:r>
              <a:rPr lang="en-US" sz="1636" dirty="0">
                <a:latin typeface="Arial" panose="020B0604020202020204" pitchFamily="34" charset="0"/>
                <a:cs typeface="Arial" panose="020B0604020202020204" pitchFamily="34" charset="0"/>
              </a:rPr>
              <a:t>Scattering order 6</a:t>
            </a:r>
          </a:p>
        </p:txBody>
      </p:sp>
      <p:sp>
        <p:nvSpPr>
          <p:cNvPr id="5" name="TextBox 4">
            <a:extLst>
              <a:ext uri="{FF2B5EF4-FFF2-40B4-BE49-F238E27FC236}">
                <a16:creationId xmlns:a16="http://schemas.microsoft.com/office/drawing/2014/main" id="{AFF3DA92-0A43-4ED0-E35F-FF9BBEC27731}"/>
              </a:ext>
            </a:extLst>
          </p:cNvPr>
          <p:cNvSpPr txBox="1"/>
          <p:nvPr/>
        </p:nvSpPr>
        <p:spPr>
          <a:xfrm>
            <a:off x="8532993" y="3556861"/>
            <a:ext cx="2154655" cy="344069"/>
          </a:xfrm>
          <a:prstGeom prst="rect">
            <a:avLst/>
          </a:prstGeom>
          <a:noFill/>
        </p:spPr>
        <p:txBody>
          <a:bodyPr wrap="square" rtlCol="0">
            <a:spAutoFit/>
          </a:bodyPr>
          <a:lstStyle/>
          <a:p>
            <a:r>
              <a:rPr lang="en-US" sz="1636" dirty="0">
                <a:latin typeface="Arial" panose="020B0604020202020204" pitchFamily="34" charset="0"/>
                <a:cs typeface="Arial" panose="020B0604020202020204" pitchFamily="34" charset="0"/>
              </a:rPr>
              <a:t>Scattering order 7, 8</a:t>
            </a:r>
          </a:p>
        </p:txBody>
      </p:sp>
      <p:sp>
        <p:nvSpPr>
          <p:cNvPr id="6" name="TextBox 5">
            <a:extLst>
              <a:ext uri="{FF2B5EF4-FFF2-40B4-BE49-F238E27FC236}">
                <a16:creationId xmlns:a16="http://schemas.microsoft.com/office/drawing/2014/main" id="{1D4D0FFB-E5CF-016F-B7E0-CC3D2D610053}"/>
              </a:ext>
            </a:extLst>
          </p:cNvPr>
          <p:cNvSpPr txBox="1"/>
          <p:nvPr/>
        </p:nvSpPr>
        <p:spPr>
          <a:xfrm>
            <a:off x="8532993" y="4983436"/>
            <a:ext cx="1937410" cy="344069"/>
          </a:xfrm>
          <a:prstGeom prst="rect">
            <a:avLst/>
          </a:prstGeom>
          <a:noFill/>
        </p:spPr>
        <p:txBody>
          <a:bodyPr wrap="square" rtlCol="0">
            <a:spAutoFit/>
          </a:bodyPr>
          <a:lstStyle/>
          <a:p>
            <a:r>
              <a:rPr lang="en-US" sz="1636" dirty="0">
                <a:latin typeface="Arial" panose="020B0604020202020204" pitchFamily="34" charset="0"/>
                <a:cs typeface="Arial" panose="020B0604020202020204" pitchFamily="34" charset="0"/>
              </a:rPr>
              <a:t>Scattering order 5</a:t>
            </a:r>
          </a:p>
        </p:txBody>
      </p:sp>
    </p:spTree>
    <p:extLst>
      <p:ext uri="{BB962C8B-B14F-4D97-AF65-F5344CB8AC3E}">
        <p14:creationId xmlns:p14="http://schemas.microsoft.com/office/powerpoint/2010/main" val="146354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58426-78A4-7ADC-BDA4-997536A241B5}"/>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7466BFC7-2DD5-CE72-13C5-EBF6155B2DE9}"/>
              </a:ext>
            </a:extLst>
          </p:cNvPr>
          <p:cNvGrpSpPr/>
          <p:nvPr/>
        </p:nvGrpSpPr>
        <p:grpSpPr>
          <a:xfrm>
            <a:off x="8493129" y="2989157"/>
            <a:ext cx="1632183" cy="1438755"/>
            <a:chOff x="1265068" y="2096711"/>
            <a:chExt cx="2823496" cy="2488886"/>
          </a:xfrm>
        </p:grpSpPr>
        <p:cxnSp>
          <p:nvCxnSpPr>
            <p:cNvPr id="59" name="Straight Connector 58">
              <a:extLst>
                <a:ext uri="{FF2B5EF4-FFF2-40B4-BE49-F238E27FC236}">
                  <a16:creationId xmlns:a16="http://schemas.microsoft.com/office/drawing/2014/main" id="{0194EDC7-DE9B-9AC7-8D88-3A0C726B3E7B}"/>
                </a:ext>
              </a:extLst>
            </p:cNvPr>
            <p:cNvCxnSpPr>
              <a:cxnSpLocks/>
            </p:cNvCxnSpPr>
            <p:nvPr/>
          </p:nvCxnSpPr>
          <p:spPr>
            <a:xfrm>
              <a:off x="1991964" y="2101150"/>
              <a:ext cx="1352322"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11EF16E-1EF6-523D-7E08-B3D8E0CF9B85}"/>
                </a:ext>
              </a:extLst>
            </p:cNvPr>
            <p:cNvCxnSpPr>
              <a:cxnSpLocks/>
            </p:cNvCxnSpPr>
            <p:nvPr/>
          </p:nvCxnSpPr>
          <p:spPr>
            <a:xfrm flipV="1">
              <a:off x="1265068" y="2096711"/>
              <a:ext cx="754998" cy="128554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C668993-6FC4-7AE7-16C1-D7B93A6EF50A}"/>
                </a:ext>
              </a:extLst>
            </p:cNvPr>
            <p:cNvCxnSpPr>
              <a:cxnSpLocks/>
            </p:cNvCxnSpPr>
            <p:nvPr/>
          </p:nvCxnSpPr>
          <p:spPr>
            <a:xfrm flipH="1" flipV="1">
              <a:off x="1265068" y="3357978"/>
              <a:ext cx="754998" cy="120070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B4FF1B8-2B7A-FBF0-7F10-069A61EA58B4}"/>
                </a:ext>
              </a:extLst>
            </p:cNvPr>
            <p:cNvCxnSpPr>
              <a:cxnSpLocks/>
            </p:cNvCxnSpPr>
            <p:nvPr/>
          </p:nvCxnSpPr>
          <p:spPr>
            <a:xfrm>
              <a:off x="1989744" y="4572281"/>
              <a:ext cx="1356761"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CD44CBE-6FDF-08E4-5021-C82FD08743EE}"/>
                </a:ext>
              </a:extLst>
            </p:cNvPr>
            <p:cNvCxnSpPr>
              <a:cxnSpLocks/>
            </p:cNvCxnSpPr>
            <p:nvPr/>
          </p:nvCxnSpPr>
          <p:spPr>
            <a:xfrm flipV="1">
              <a:off x="3317674" y="3281741"/>
              <a:ext cx="770890" cy="130385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A686296-0D46-6DE0-0BA9-C9AC510075A2}"/>
                </a:ext>
              </a:extLst>
            </p:cNvPr>
            <p:cNvCxnSpPr>
              <a:cxnSpLocks/>
            </p:cNvCxnSpPr>
            <p:nvPr/>
          </p:nvCxnSpPr>
          <p:spPr>
            <a:xfrm flipH="1" flipV="1">
              <a:off x="3317674" y="2096711"/>
              <a:ext cx="770890" cy="122314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 name="テキスト ボックス 10">
            <a:extLst>
              <a:ext uri="{FF2B5EF4-FFF2-40B4-BE49-F238E27FC236}">
                <a16:creationId xmlns:a16="http://schemas.microsoft.com/office/drawing/2014/main" id="{137B7BDD-07C4-8C8D-8199-F7AFF8BF4132}"/>
              </a:ext>
            </a:extLst>
          </p:cNvPr>
          <p:cNvSpPr txBox="1"/>
          <p:nvPr/>
        </p:nvSpPr>
        <p:spPr>
          <a:xfrm>
            <a:off x="5133642" y="57358"/>
            <a:ext cx="218341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My thought</a:t>
            </a:r>
          </a:p>
        </p:txBody>
      </p:sp>
      <p:pic>
        <p:nvPicPr>
          <p:cNvPr id="2" name="Picture 1" descr="A colorful circular object with a white line&#10;&#10;AI-generated content may be incorrect.">
            <a:extLst>
              <a:ext uri="{FF2B5EF4-FFF2-40B4-BE49-F238E27FC236}">
                <a16:creationId xmlns:a16="http://schemas.microsoft.com/office/drawing/2014/main" id="{667656AE-7368-A4F5-9C57-9655E64DAD79}"/>
              </a:ext>
            </a:extLst>
          </p:cNvPr>
          <p:cNvPicPr>
            <a:picLocks noChangeAspect="1"/>
          </p:cNvPicPr>
          <p:nvPr/>
        </p:nvPicPr>
        <p:blipFill>
          <a:blip r:embed="rId3"/>
          <a:srcRect l="14466" t="11349" r="12708" b="10079"/>
          <a:stretch>
            <a:fillRect/>
          </a:stretch>
        </p:blipFill>
        <p:spPr>
          <a:xfrm>
            <a:off x="1133856" y="1207008"/>
            <a:ext cx="3962230" cy="4274851"/>
          </a:xfrm>
          <a:prstGeom prst="rect">
            <a:avLst/>
          </a:prstGeom>
        </p:spPr>
      </p:pic>
      <p:sp>
        <p:nvSpPr>
          <p:cNvPr id="3" name="TextBox 2">
            <a:extLst>
              <a:ext uri="{FF2B5EF4-FFF2-40B4-BE49-F238E27FC236}">
                <a16:creationId xmlns:a16="http://schemas.microsoft.com/office/drawing/2014/main" id="{CC12F46C-45B1-0A61-787B-58D1E562F515}"/>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5" name="TextBox 14">
            <a:extLst>
              <a:ext uri="{FF2B5EF4-FFF2-40B4-BE49-F238E27FC236}">
                <a16:creationId xmlns:a16="http://schemas.microsoft.com/office/drawing/2014/main" id="{96850309-4869-B2B3-BC08-4D1590BDF18D}"/>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sp>
        <p:nvSpPr>
          <p:cNvPr id="17" name="TextBox 16">
            <a:extLst>
              <a:ext uri="{FF2B5EF4-FFF2-40B4-BE49-F238E27FC236}">
                <a16:creationId xmlns:a16="http://schemas.microsoft.com/office/drawing/2014/main" id="{5B2CE10D-98A3-2369-0CB7-2695BCC0DC0A}"/>
              </a:ext>
            </a:extLst>
          </p:cNvPr>
          <p:cNvSpPr txBox="1"/>
          <p:nvPr/>
        </p:nvSpPr>
        <p:spPr>
          <a:xfrm>
            <a:off x="7937623" y="1217075"/>
            <a:ext cx="27431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bottom</a:t>
            </a:r>
          </a:p>
        </p:txBody>
      </p:sp>
      <p:sp>
        <p:nvSpPr>
          <p:cNvPr id="18" name="TextBox 17">
            <a:extLst>
              <a:ext uri="{FF2B5EF4-FFF2-40B4-BE49-F238E27FC236}">
                <a16:creationId xmlns:a16="http://schemas.microsoft.com/office/drawing/2014/main" id="{A189D31F-B3AA-6AFF-89A0-6B85AB43EE6B}"/>
              </a:ext>
            </a:extLst>
          </p:cNvPr>
          <p:cNvSpPr txBox="1"/>
          <p:nvPr/>
        </p:nvSpPr>
        <p:spPr>
          <a:xfrm>
            <a:off x="5244977" y="1731818"/>
            <a:ext cx="2923156" cy="369332"/>
          </a:xfrm>
          <a:prstGeom prst="rect">
            <a:avLst/>
          </a:prstGeom>
          <a:noFill/>
        </p:spPr>
        <p:txBody>
          <a:bodyPr wrap="square" rtlCol="0">
            <a:spAutoFit/>
          </a:bodyPr>
          <a:lstStyle/>
          <a:p>
            <a:r>
              <a:rPr lang="en-US" dirty="0"/>
              <a:t>Located at the bottom</a:t>
            </a:r>
          </a:p>
        </p:txBody>
      </p:sp>
      <p:cxnSp>
        <p:nvCxnSpPr>
          <p:cNvPr id="19" name="Straight Arrow Connector 18">
            <a:extLst>
              <a:ext uri="{FF2B5EF4-FFF2-40B4-BE49-F238E27FC236}">
                <a16:creationId xmlns:a16="http://schemas.microsoft.com/office/drawing/2014/main" id="{017C48C6-5930-FBFC-2973-C60D86EFA4B9}"/>
              </a:ext>
            </a:extLst>
          </p:cNvPr>
          <p:cNvCxnSpPr>
            <a:cxnSpLocks/>
          </p:cNvCxnSpPr>
          <p:nvPr/>
        </p:nvCxnSpPr>
        <p:spPr>
          <a:xfrm>
            <a:off x="6609573" y="2246561"/>
            <a:ext cx="2409583" cy="128169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5384387-02A0-F825-1979-DBCCDF469F50}"/>
              </a:ext>
            </a:extLst>
          </p:cNvPr>
          <p:cNvSpPr/>
          <p:nvPr/>
        </p:nvSpPr>
        <p:spPr>
          <a:xfrm>
            <a:off x="9019156" y="3416454"/>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648CDDF-8390-D424-DEDA-7AF2EF13E2A2}"/>
              </a:ext>
            </a:extLst>
          </p:cNvPr>
          <p:cNvGrpSpPr/>
          <p:nvPr/>
        </p:nvGrpSpPr>
        <p:grpSpPr>
          <a:xfrm>
            <a:off x="1265068" y="2096711"/>
            <a:ext cx="2823496" cy="2488886"/>
            <a:chOff x="1265068" y="2096711"/>
            <a:chExt cx="2823496" cy="2488886"/>
          </a:xfrm>
        </p:grpSpPr>
        <p:cxnSp>
          <p:nvCxnSpPr>
            <p:cNvPr id="5" name="Straight Connector 4">
              <a:extLst>
                <a:ext uri="{FF2B5EF4-FFF2-40B4-BE49-F238E27FC236}">
                  <a16:creationId xmlns:a16="http://schemas.microsoft.com/office/drawing/2014/main" id="{BF190740-3C9F-E55A-3190-EF5A794CC24E}"/>
                </a:ext>
              </a:extLst>
            </p:cNvPr>
            <p:cNvCxnSpPr>
              <a:cxnSpLocks/>
            </p:cNvCxnSpPr>
            <p:nvPr/>
          </p:nvCxnSpPr>
          <p:spPr>
            <a:xfrm>
              <a:off x="1991964" y="2101150"/>
              <a:ext cx="1352322"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D606D8F-41AC-2B96-624F-AE2C5A2ABDD3}"/>
                </a:ext>
              </a:extLst>
            </p:cNvPr>
            <p:cNvCxnSpPr>
              <a:cxnSpLocks/>
            </p:cNvCxnSpPr>
            <p:nvPr/>
          </p:nvCxnSpPr>
          <p:spPr>
            <a:xfrm flipV="1">
              <a:off x="1265068" y="2096711"/>
              <a:ext cx="754998" cy="128554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5A9E3DC-DDA4-821F-2D25-C04D4748A099}"/>
                </a:ext>
              </a:extLst>
            </p:cNvPr>
            <p:cNvCxnSpPr>
              <a:cxnSpLocks/>
            </p:cNvCxnSpPr>
            <p:nvPr/>
          </p:nvCxnSpPr>
          <p:spPr>
            <a:xfrm flipH="1" flipV="1">
              <a:off x="1265068" y="3357978"/>
              <a:ext cx="754998" cy="120070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9AF1B51-5B56-DA60-B912-3CC00E635D45}"/>
                </a:ext>
              </a:extLst>
            </p:cNvPr>
            <p:cNvCxnSpPr>
              <a:cxnSpLocks/>
            </p:cNvCxnSpPr>
            <p:nvPr/>
          </p:nvCxnSpPr>
          <p:spPr>
            <a:xfrm>
              <a:off x="1989744" y="4572281"/>
              <a:ext cx="1356761"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B78231A-97D5-6926-864A-CBF2C6785FB2}"/>
                </a:ext>
              </a:extLst>
            </p:cNvPr>
            <p:cNvCxnSpPr>
              <a:cxnSpLocks/>
            </p:cNvCxnSpPr>
            <p:nvPr/>
          </p:nvCxnSpPr>
          <p:spPr>
            <a:xfrm flipV="1">
              <a:off x="3317674" y="3281741"/>
              <a:ext cx="770890" cy="130385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78E2729-8201-5D30-6A00-5E2D4F2EDAA7}"/>
                </a:ext>
              </a:extLst>
            </p:cNvPr>
            <p:cNvCxnSpPr>
              <a:cxnSpLocks/>
            </p:cNvCxnSpPr>
            <p:nvPr/>
          </p:nvCxnSpPr>
          <p:spPr>
            <a:xfrm flipH="1" flipV="1">
              <a:off x="3317674" y="2096711"/>
              <a:ext cx="770890" cy="122314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6" name="楕円 16">
            <a:extLst>
              <a:ext uri="{FF2B5EF4-FFF2-40B4-BE49-F238E27FC236}">
                <a16:creationId xmlns:a16="http://schemas.microsoft.com/office/drawing/2014/main" id="{CC734311-DD7F-02DE-0B47-BA111793CC8D}"/>
              </a:ext>
            </a:extLst>
          </p:cNvPr>
          <p:cNvSpPr/>
          <p:nvPr/>
        </p:nvSpPr>
        <p:spPr>
          <a:xfrm>
            <a:off x="9138131" y="3528260"/>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47" name="楕円 16">
            <a:extLst>
              <a:ext uri="{FF2B5EF4-FFF2-40B4-BE49-F238E27FC236}">
                <a16:creationId xmlns:a16="http://schemas.microsoft.com/office/drawing/2014/main" id="{790C3606-41DC-9976-A6D0-46153BB1C6FA}"/>
              </a:ext>
            </a:extLst>
          </p:cNvPr>
          <p:cNvSpPr/>
          <p:nvPr/>
        </p:nvSpPr>
        <p:spPr>
          <a:xfrm>
            <a:off x="8359650" y="354908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48" name="楕円 16">
            <a:extLst>
              <a:ext uri="{FF2B5EF4-FFF2-40B4-BE49-F238E27FC236}">
                <a16:creationId xmlns:a16="http://schemas.microsoft.com/office/drawing/2014/main" id="{2937F3FF-687A-5673-3C16-C52508F25B25}"/>
              </a:ext>
            </a:extLst>
          </p:cNvPr>
          <p:cNvSpPr/>
          <p:nvPr/>
        </p:nvSpPr>
        <p:spPr>
          <a:xfrm>
            <a:off x="9917636" y="3517446"/>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49" name="楕円 16">
            <a:extLst>
              <a:ext uri="{FF2B5EF4-FFF2-40B4-BE49-F238E27FC236}">
                <a16:creationId xmlns:a16="http://schemas.microsoft.com/office/drawing/2014/main" id="{4303B0F9-AC07-E3E9-2834-10AC5C1C68E4}"/>
              </a:ext>
            </a:extLst>
          </p:cNvPr>
          <p:cNvSpPr/>
          <p:nvPr/>
        </p:nvSpPr>
        <p:spPr>
          <a:xfrm>
            <a:off x="9560316" y="2865746"/>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72" name="楕円 16">
            <a:extLst>
              <a:ext uri="{FF2B5EF4-FFF2-40B4-BE49-F238E27FC236}">
                <a16:creationId xmlns:a16="http://schemas.microsoft.com/office/drawing/2014/main" id="{172A499A-DAEC-2158-72A8-FD52CE378821}"/>
              </a:ext>
            </a:extLst>
          </p:cNvPr>
          <p:cNvSpPr/>
          <p:nvPr/>
        </p:nvSpPr>
        <p:spPr>
          <a:xfrm>
            <a:off x="8758481" y="2860809"/>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73" name="楕円 16">
            <a:extLst>
              <a:ext uri="{FF2B5EF4-FFF2-40B4-BE49-F238E27FC236}">
                <a16:creationId xmlns:a16="http://schemas.microsoft.com/office/drawing/2014/main" id="{3386B551-93CE-F145-1C0E-6B4CFB6BAA56}"/>
              </a:ext>
            </a:extLst>
          </p:cNvPr>
          <p:cNvSpPr/>
          <p:nvPr/>
        </p:nvSpPr>
        <p:spPr>
          <a:xfrm>
            <a:off x="8758480" y="4236346"/>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74" name="楕円 16">
            <a:extLst>
              <a:ext uri="{FF2B5EF4-FFF2-40B4-BE49-F238E27FC236}">
                <a16:creationId xmlns:a16="http://schemas.microsoft.com/office/drawing/2014/main" id="{558558CC-B126-8FF4-78B5-2962FD75C38C}"/>
              </a:ext>
            </a:extLst>
          </p:cNvPr>
          <p:cNvSpPr/>
          <p:nvPr/>
        </p:nvSpPr>
        <p:spPr>
          <a:xfrm>
            <a:off x="9560315" y="423393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75" name="TextBox 74">
            <a:extLst>
              <a:ext uri="{FF2B5EF4-FFF2-40B4-BE49-F238E27FC236}">
                <a16:creationId xmlns:a16="http://schemas.microsoft.com/office/drawing/2014/main" id="{6311C26F-18C3-32E0-A4B4-A538D55490B0}"/>
              </a:ext>
            </a:extLst>
          </p:cNvPr>
          <p:cNvSpPr txBox="1"/>
          <p:nvPr/>
        </p:nvSpPr>
        <p:spPr>
          <a:xfrm>
            <a:off x="8125106" y="4849437"/>
            <a:ext cx="2662638" cy="369332"/>
          </a:xfrm>
          <a:prstGeom prst="rect">
            <a:avLst/>
          </a:prstGeom>
          <a:noFill/>
        </p:spPr>
        <p:txBody>
          <a:bodyPr wrap="square" rtlCol="0">
            <a:spAutoFit/>
          </a:bodyPr>
          <a:lstStyle/>
          <a:p>
            <a:r>
              <a:rPr lang="en-US" dirty="0"/>
              <a:t>※ S atoms are emitted.</a:t>
            </a:r>
          </a:p>
        </p:txBody>
      </p:sp>
      <p:grpSp>
        <p:nvGrpSpPr>
          <p:cNvPr id="76" name="Group 75">
            <a:extLst>
              <a:ext uri="{FF2B5EF4-FFF2-40B4-BE49-F238E27FC236}">
                <a16:creationId xmlns:a16="http://schemas.microsoft.com/office/drawing/2014/main" id="{2F000A56-1B31-ABC2-AC0F-4945C744CEDE}"/>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4DD8D27F-1FC6-5C35-1654-3BFA5959F068}"/>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77" name="TextBox 76">
                  <a:extLst>
                    <a:ext uri="{FF2B5EF4-FFF2-40B4-BE49-F238E27FC236}">
                      <a16:creationId xmlns:a16="http://schemas.microsoft.com/office/drawing/2014/main" id="{4DD8D27F-1FC6-5C35-1654-3BFA5959F068}"/>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24D26ED6-6516-C31C-5A1F-E1EB2EE175A0}"/>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78" name="TextBox 77">
                  <a:extLst>
                    <a:ext uri="{FF2B5EF4-FFF2-40B4-BE49-F238E27FC236}">
                      <a16:creationId xmlns:a16="http://schemas.microsoft.com/office/drawing/2014/main" id="{24D26ED6-6516-C31C-5A1F-E1EB2EE175A0}"/>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B3093EEB-4636-1A29-E3D7-9B3200210960}"/>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79" name="TextBox 78">
                  <a:extLst>
                    <a:ext uri="{FF2B5EF4-FFF2-40B4-BE49-F238E27FC236}">
                      <a16:creationId xmlns:a16="http://schemas.microsoft.com/office/drawing/2014/main" id="{B3093EEB-4636-1A29-E3D7-9B3200210960}"/>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50ACB1F-861D-97BA-37E8-CCEAB906BF76}"/>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80" name="TextBox 79">
                  <a:extLst>
                    <a:ext uri="{FF2B5EF4-FFF2-40B4-BE49-F238E27FC236}">
                      <a16:creationId xmlns:a16="http://schemas.microsoft.com/office/drawing/2014/main" id="{050ACB1F-861D-97BA-37E8-CCEAB906BF76}"/>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3C37EB51-494A-D71D-9734-DE78F034A9C5}"/>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81" name="TextBox 80">
                  <a:extLst>
                    <a:ext uri="{FF2B5EF4-FFF2-40B4-BE49-F238E27FC236}">
                      <a16:creationId xmlns:a16="http://schemas.microsoft.com/office/drawing/2014/main" id="{3C37EB51-494A-D71D-9734-DE78F034A9C5}"/>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05506248-BB0D-3DDB-DD99-18CA726A7E41}"/>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82" name="TextBox 81">
                  <a:extLst>
                    <a:ext uri="{FF2B5EF4-FFF2-40B4-BE49-F238E27FC236}">
                      <a16:creationId xmlns:a16="http://schemas.microsoft.com/office/drawing/2014/main" id="{05506248-BB0D-3DDB-DD99-18CA726A7E41}"/>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A15D3AEC-5C06-76ED-A54B-01C9E7C4401A}"/>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83" name="TextBox 82">
                  <a:extLst>
                    <a:ext uri="{FF2B5EF4-FFF2-40B4-BE49-F238E27FC236}">
                      <a16:creationId xmlns:a16="http://schemas.microsoft.com/office/drawing/2014/main" id="{A15D3AEC-5C06-76ED-A54B-01C9E7C4401A}"/>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0"/>
                  <a:stretch>
                    <a:fillRect r="-11111"/>
                  </a:stretch>
                </a:blipFill>
              </p:spPr>
              <p:txBody>
                <a:bodyPr/>
                <a:lstStyle/>
                <a:p>
                  <a:r>
                    <a:rPr lang="en-US">
                      <a:noFill/>
                    </a:rPr>
                    <a:t> </a:t>
                  </a:r>
                </a:p>
              </p:txBody>
            </p:sp>
          </mc:Fallback>
        </mc:AlternateContent>
      </p:grpSp>
      <p:grpSp>
        <p:nvGrpSpPr>
          <p:cNvPr id="84" name="Group 83">
            <a:extLst>
              <a:ext uri="{FF2B5EF4-FFF2-40B4-BE49-F238E27FC236}">
                <a16:creationId xmlns:a16="http://schemas.microsoft.com/office/drawing/2014/main" id="{BCDEA0FB-1F49-D754-4108-192191651C2C}"/>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BD568B1B-1821-B647-9325-BFEC49CE1B92}"/>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85" name="TextBox 84">
                  <a:extLst>
                    <a:ext uri="{FF2B5EF4-FFF2-40B4-BE49-F238E27FC236}">
                      <a16:creationId xmlns:a16="http://schemas.microsoft.com/office/drawing/2014/main" id="{BD568B1B-1821-B647-9325-BFEC49CE1B92}"/>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051D481-8671-82A5-D798-9AA8C4768D96}"/>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86" name="TextBox 85">
                  <a:extLst>
                    <a:ext uri="{FF2B5EF4-FFF2-40B4-BE49-F238E27FC236}">
                      <a16:creationId xmlns:a16="http://schemas.microsoft.com/office/drawing/2014/main" id="{8051D481-8671-82A5-D798-9AA8C4768D96}"/>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2"/>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80C25DDC-E160-E5A1-BEF1-8AB6E3D2539B}"/>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87" name="TextBox 86">
                  <a:extLst>
                    <a:ext uri="{FF2B5EF4-FFF2-40B4-BE49-F238E27FC236}">
                      <a16:creationId xmlns:a16="http://schemas.microsoft.com/office/drawing/2014/main" id="{80C25DDC-E160-E5A1-BEF1-8AB6E3D2539B}"/>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3"/>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7BD55BE2-1FA8-0121-8619-7C8ED37707BC}"/>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88" name="TextBox 87">
                  <a:extLst>
                    <a:ext uri="{FF2B5EF4-FFF2-40B4-BE49-F238E27FC236}">
                      <a16:creationId xmlns:a16="http://schemas.microsoft.com/office/drawing/2014/main" id="{7BD55BE2-1FA8-0121-8619-7C8ED37707BC}"/>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E1C92DE1-A1FB-86EF-C51F-7ED6D2757D54}"/>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89" name="TextBox 88">
                  <a:extLst>
                    <a:ext uri="{FF2B5EF4-FFF2-40B4-BE49-F238E27FC236}">
                      <a16:creationId xmlns:a16="http://schemas.microsoft.com/office/drawing/2014/main" id="{E1C92DE1-A1FB-86EF-C51F-7ED6D2757D54}"/>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5"/>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DFA229F1-DBCC-D5AC-5DEB-3790B0A362DA}"/>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90" name="TextBox 89">
                  <a:extLst>
                    <a:ext uri="{FF2B5EF4-FFF2-40B4-BE49-F238E27FC236}">
                      <a16:creationId xmlns:a16="http://schemas.microsoft.com/office/drawing/2014/main" id="{DFA229F1-DBCC-D5AC-5DEB-3790B0A362DA}"/>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6"/>
                  <a:stretch>
                    <a:fillRect r="-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05170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A971-5EF5-616C-A49C-7D55B23B92E0}"/>
            </a:ext>
          </a:extLst>
        </p:cNvPr>
        <p:cNvGrpSpPr/>
        <p:nvPr/>
      </p:nvGrpSpPr>
      <p:grpSpPr>
        <a:xfrm>
          <a:off x="0" y="0"/>
          <a:ext cx="0" cy="0"/>
          <a:chOff x="0" y="0"/>
          <a:chExt cx="0" cy="0"/>
        </a:xfrm>
      </p:grpSpPr>
      <p:sp>
        <p:nvSpPr>
          <p:cNvPr id="7" name="テキスト ボックス 10">
            <a:extLst>
              <a:ext uri="{FF2B5EF4-FFF2-40B4-BE49-F238E27FC236}">
                <a16:creationId xmlns:a16="http://schemas.microsoft.com/office/drawing/2014/main" id="{5D1C2854-438B-7524-D5D6-D2A19892FAB5}"/>
              </a:ext>
            </a:extLst>
          </p:cNvPr>
          <p:cNvSpPr txBox="1"/>
          <p:nvPr/>
        </p:nvSpPr>
        <p:spPr>
          <a:xfrm>
            <a:off x="5133642" y="57358"/>
            <a:ext cx="218341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My thought</a:t>
            </a:r>
          </a:p>
        </p:txBody>
      </p:sp>
      <p:pic>
        <p:nvPicPr>
          <p:cNvPr id="2" name="Picture 1" descr="A colorful circular object with a white line&#10;&#10;AI-generated content may be incorrect.">
            <a:extLst>
              <a:ext uri="{FF2B5EF4-FFF2-40B4-BE49-F238E27FC236}">
                <a16:creationId xmlns:a16="http://schemas.microsoft.com/office/drawing/2014/main" id="{4214D496-31CE-6829-DBAB-473EF986A28D}"/>
              </a:ext>
            </a:extLst>
          </p:cNvPr>
          <p:cNvPicPr>
            <a:picLocks noChangeAspect="1"/>
          </p:cNvPicPr>
          <p:nvPr/>
        </p:nvPicPr>
        <p:blipFill>
          <a:blip r:embed="rId3"/>
          <a:srcRect l="14466" t="11349" r="12708" b="10079"/>
          <a:stretch>
            <a:fillRect/>
          </a:stretch>
        </p:blipFill>
        <p:spPr>
          <a:xfrm>
            <a:off x="1133856" y="1207008"/>
            <a:ext cx="3962230" cy="4274851"/>
          </a:xfrm>
          <a:prstGeom prst="rect">
            <a:avLst/>
          </a:prstGeom>
        </p:spPr>
      </p:pic>
      <p:sp>
        <p:nvSpPr>
          <p:cNvPr id="3" name="TextBox 2">
            <a:extLst>
              <a:ext uri="{FF2B5EF4-FFF2-40B4-BE49-F238E27FC236}">
                <a16:creationId xmlns:a16="http://schemas.microsoft.com/office/drawing/2014/main" id="{98754005-CDF1-80E0-0E26-38C1429422A3}"/>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5" name="TextBox 14">
            <a:extLst>
              <a:ext uri="{FF2B5EF4-FFF2-40B4-BE49-F238E27FC236}">
                <a16:creationId xmlns:a16="http://schemas.microsoft.com/office/drawing/2014/main" id="{77CC2832-B3FE-1D9E-F8E5-8A24C79AB520}"/>
              </a:ext>
            </a:extLst>
          </p:cNvPr>
          <p:cNvSpPr txBox="1"/>
          <p:nvPr/>
        </p:nvSpPr>
        <p:spPr>
          <a:xfrm>
            <a:off x="2332162" y="5703495"/>
            <a:ext cx="780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a:t>
            </a:r>
          </a:p>
        </p:txBody>
      </p:sp>
      <p:pic>
        <p:nvPicPr>
          <p:cNvPr id="16" name="Picture 15" descr="A blue and yellow circle pattern&#10;&#10;AI-generated content may be incorrect.">
            <a:extLst>
              <a:ext uri="{FF2B5EF4-FFF2-40B4-BE49-F238E27FC236}">
                <a16:creationId xmlns:a16="http://schemas.microsoft.com/office/drawing/2014/main" id="{E4168190-A1F0-2578-4373-24C6CCEF82D9}"/>
              </a:ext>
            </a:extLst>
          </p:cNvPr>
          <p:cNvPicPr>
            <a:picLocks noChangeAspect="1"/>
          </p:cNvPicPr>
          <p:nvPr/>
        </p:nvPicPr>
        <p:blipFill>
          <a:blip r:embed="rId4"/>
          <a:stretch>
            <a:fillRect/>
          </a:stretch>
        </p:blipFill>
        <p:spPr>
          <a:xfrm>
            <a:off x="6947024" y="1586407"/>
            <a:ext cx="4724400" cy="4394200"/>
          </a:xfrm>
          <a:prstGeom prst="rect">
            <a:avLst/>
          </a:prstGeom>
        </p:spPr>
      </p:pic>
      <p:sp>
        <p:nvSpPr>
          <p:cNvPr id="17" name="TextBox 16">
            <a:extLst>
              <a:ext uri="{FF2B5EF4-FFF2-40B4-BE49-F238E27FC236}">
                <a16:creationId xmlns:a16="http://schemas.microsoft.com/office/drawing/2014/main" id="{C6586AA0-5B5F-CCAE-2F95-29B52FE92A45}"/>
              </a:ext>
            </a:extLst>
          </p:cNvPr>
          <p:cNvSpPr txBox="1"/>
          <p:nvPr/>
        </p:nvSpPr>
        <p:spPr>
          <a:xfrm>
            <a:off x="7937623" y="1217075"/>
            <a:ext cx="27431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bottom</a:t>
            </a:r>
          </a:p>
        </p:txBody>
      </p:sp>
      <p:sp>
        <p:nvSpPr>
          <p:cNvPr id="18" name="TextBox 17">
            <a:extLst>
              <a:ext uri="{FF2B5EF4-FFF2-40B4-BE49-F238E27FC236}">
                <a16:creationId xmlns:a16="http://schemas.microsoft.com/office/drawing/2014/main" id="{31B88E85-8F07-1962-B48F-AFDE7E515EF9}"/>
              </a:ext>
            </a:extLst>
          </p:cNvPr>
          <p:cNvSpPr txBox="1"/>
          <p:nvPr/>
        </p:nvSpPr>
        <p:spPr>
          <a:xfrm>
            <a:off x="5244977" y="1731818"/>
            <a:ext cx="2923156" cy="369332"/>
          </a:xfrm>
          <a:prstGeom prst="rect">
            <a:avLst/>
          </a:prstGeom>
          <a:noFill/>
        </p:spPr>
        <p:txBody>
          <a:bodyPr wrap="square" rtlCol="0">
            <a:spAutoFit/>
          </a:bodyPr>
          <a:lstStyle/>
          <a:p>
            <a:r>
              <a:rPr lang="en-US" dirty="0"/>
              <a:t>Located at the bottom</a:t>
            </a:r>
          </a:p>
        </p:txBody>
      </p:sp>
      <p:cxnSp>
        <p:nvCxnSpPr>
          <p:cNvPr id="19" name="Straight Arrow Connector 18">
            <a:extLst>
              <a:ext uri="{FF2B5EF4-FFF2-40B4-BE49-F238E27FC236}">
                <a16:creationId xmlns:a16="http://schemas.microsoft.com/office/drawing/2014/main" id="{44F6E737-D30E-1EE6-9E93-CF897012886D}"/>
              </a:ext>
            </a:extLst>
          </p:cNvPr>
          <p:cNvCxnSpPr>
            <a:cxnSpLocks/>
          </p:cNvCxnSpPr>
          <p:nvPr/>
        </p:nvCxnSpPr>
        <p:spPr>
          <a:xfrm>
            <a:off x="6609573" y="2246561"/>
            <a:ext cx="2409583" cy="128169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4E2C0531-3C8B-A17B-898C-26779026D09E}"/>
              </a:ext>
            </a:extLst>
          </p:cNvPr>
          <p:cNvSpPr/>
          <p:nvPr/>
        </p:nvSpPr>
        <p:spPr>
          <a:xfrm>
            <a:off x="9019156" y="3416454"/>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283ED70-AD8D-73A7-32FA-6F1216E4E9E4}"/>
              </a:ext>
            </a:extLst>
          </p:cNvPr>
          <p:cNvSpPr/>
          <p:nvPr/>
        </p:nvSpPr>
        <p:spPr>
          <a:xfrm>
            <a:off x="9019154" y="3072583"/>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B399B900-648D-DCF8-D738-2B819E753246}"/>
              </a:ext>
            </a:extLst>
          </p:cNvPr>
          <p:cNvSpPr/>
          <p:nvPr/>
        </p:nvSpPr>
        <p:spPr>
          <a:xfrm>
            <a:off x="8681455" y="3602027"/>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DE3AF20D-7D83-585D-5910-B93AED29C73F}"/>
              </a:ext>
            </a:extLst>
          </p:cNvPr>
          <p:cNvSpPr/>
          <p:nvPr/>
        </p:nvSpPr>
        <p:spPr>
          <a:xfrm>
            <a:off x="9293228" y="3621762"/>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B29A035-B5DE-B07B-FD8E-1EA732FCA614}"/>
              </a:ext>
            </a:extLst>
          </p:cNvPr>
          <p:cNvSpPr/>
          <p:nvPr/>
        </p:nvSpPr>
        <p:spPr>
          <a:xfrm>
            <a:off x="9646672" y="3061699"/>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sp>
        <p:nvSpPr>
          <p:cNvPr id="32" name="Oval 31">
            <a:extLst>
              <a:ext uri="{FF2B5EF4-FFF2-40B4-BE49-F238E27FC236}">
                <a16:creationId xmlns:a16="http://schemas.microsoft.com/office/drawing/2014/main" id="{5218973C-980F-5C78-CA8E-3956740AAF3A}"/>
              </a:ext>
            </a:extLst>
          </p:cNvPr>
          <p:cNvSpPr/>
          <p:nvPr/>
        </p:nvSpPr>
        <p:spPr>
          <a:xfrm>
            <a:off x="8391387" y="3024816"/>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sp>
        <p:nvSpPr>
          <p:cNvPr id="33" name="Oval 32">
            <a:extLst>
              <a:ext uri="{FF2B5EF4-FFF2-40B4-BE49-F238E27FC236}">
                <a16:creationId xmlns:a16="http://schemas.microsoft.com/office/drawing/2014/main" id="{728438CB-FDCB-A2F2-0144-EFBD9FD19A01}"/>
              </a:ext>
            </a:extLst>
          </p:cNvPr>
          <p:cNvSpPr/>
          <p:nvPr/>
        </p:nvSpPr>
        <p:spPr>
          <a:xfrm>
            <a:off x="8998772" y="4148513"/>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grpSp>
        <p:nvGrpSpPr>
          <p:cNvPr id="47" name="Group 46">
            <a:extLst>
              <a:ext uri="{FF2B5EF4-FFF2-40B4-BE49-F238E27FC236}">
                <a16:creationId xmlns:a16="http://schemas.microsoft.com/office/drawing/2014/main" id="{AB64B788-5D1A-634C-6779-D2A2A86E9431}"/>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E2B5465-9347-767D-FF62-751A14BE4BA4}"/>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8" name="TextBox 47">
                  <a:extLst>
                    <a:ext uri="{FF2B5EF4-FFF2-40B4-BE49-F238E27FC236}">
                      <a16:creationId xmlns:a16="http://schemas.microsoft.com/office/drawing/2014/main" id="{EE2B5465-9347-767D-FF62-751A14BE4BA4}"/>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C02F9B61-C1AE-656E-1863-1C0F118D086A}"/>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49" name="TextBox 48">
                  <a:extLst>
                    <a:ext uri="{FF2B5EF4-FFF2-40B4-BE49-F238E27FC236}">
                      <a16:creationId xmlns:a16="http://schemas.microsoft.com/office/drawing/2014/main" id="{C02F9B61-C1AE-656E-1863-1C0F118D086A}"/>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B181A57-5B44-874F-0A7E-DB95E450BFE2}"/>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0" name="TextBox 49">
                  <a:extLst>
                    <a:ext uri="{FF2B5EF4-FFF2-40B4-BE49-F238E27FC236}">
                      <a16:creationId xmlns:a16="http://schemas.microsoft.com/office/drawing/2014/main" id="{7B181A57-5B44-874F-0A7E-DB95E450BFE2}"/>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D2DAE39-ED96-40E6-DC62-422DAF8C79F9}"/>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1" name="TextBox 50">
                  <a:extLst>
                    <a:ext uri="{FF2B5EF4-FFF2-40B4-BE49-F238E27FC236}">
                      <a16:creationId xmlns:a16="http://schemas.microsoft.com/office/drawing/2014/main" id="{4D2DAE39-ED96-40E6-DC62-422DAF8C79F9}"/>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37F2183B-4587-0ADF-F12C-4DFAD0480BAF}"/>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2" name="TextBox 51">
                  <a:extLst>
                    <a:ext uri="{FF2B5EF4-FFF2-40B4-BE49-F238E27FC236}">
                      <a16:creationId xmlns:a16="http://schemas.microsoft.com/office/drawing/2014/main" id="{37F2183B-4587-0ADF-F12C-4DFAD0480BAF}"/>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2C98637-F7DF-F6D4-9840-C8E97F096CCB}"/>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3" name="TextBox 52">
                  <a:extLst>
                    <a:ext uri="{FF2B5EF4-FFF2-40B4-BE49-F238E27FC236}">
                      <a16:creationId xmlns:a16="http://schemas.microsoft.com/office/drawing/2014/main" id="{92C98637-F7DF-F6D4-9840-C8E97F096CCB}"/>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D6BB0F9-DAF8-B237-D9D4-EAD47F15F725}"/>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54" name="TextBox 53">
                  <a:extLst>
                    <a:ext uri="{FF2B5EF4-FFF2-40B4-BE49-F238E27FC236}">
                      <a16:creationId xmlns:a16="http://schemas.microsoft.com/office/drawing/2014/main" id="{2D6BB0F9-DAF8-B237-D9D4-EAD47F15F725}"/>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55" name="Group 54">
            <a:extLst>
              <a:ext uri="{FF2B5EF4-FFF2-40B4-BE49-F238E27FC236}">
                <a16:creationId xmlns:a16="http://schemas.microsoft.com/office/drawing/2014/main" id="{26DAC1AC-B2F6-BDE8-B56E-74790E42BAC7}"/>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FC4F7CD-8D01-F084-EB44-36B0D75B2D19}"/>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6" name="TextBox 55">
                  <a:extLst>
                    <a:ext uri="{FF2B5EF4-FFF2-40B4-BE49-F238E27FC236}">
                      <a16:creationId xmlns:a16="http://schemas.microsoft.com/office/drawing/2014/main" id="{EFC4F7CD-8D01-F084-EB44-36B0D75B2D19}"/>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942A1F2-62AA-4C56-CA83-A1E30EA9E91A}"/>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7" name="TextBox 56">
                  <a:extLst>
                    <a:ext uri="{FF2B5EF4-FFF2-40B4-BE49-F238E27FC236}">
                      <a16:creationId xmlns:a16="http://schemas.microsoft.com/office/drawing/2014/main" id="{6942A1F2-62AA-4C56-CA83-A1E30EA9E91A}"/>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35D6155-B350-668A-2ACA-D781DE9E2567}"/>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8" name="TextBox 57">
                  <a:extLst>
                    <a:ext uri="{FF2B5EF4-FFF2-40B4-BE49-F238E27FC236}">
                      <a16:creationId xmlns:a16="http://schemas.microsoft.com/office/drawing/2014/main" id="{F35D6155-B350-668A-2ACA-D781DE9E2567}"/>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B55E230-92BD-79DC-8662-97F6827A11F4}"/>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59" name="TextBox 58">
                  <a:extLst>
                    <a:ext uri="{FF2B5EF4-FFF2-40B4-BE49-F238E27FC236}">
                      <a16:creationId xmlns:a16="http://schemas.microsoft.com/office/drawing/2014/main" id="{9B55E230-92BD-79DC-8662-97F6827A11F4}"/>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4C8BD909-54D1-3807-CD37-0CCF08E7A26A}"/>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0" name="TextBox 59">
                  <a:extLst>
                    <a:ext uri="{FF2B5EF4-FFF2-40B4-BE49-F238E27FC236}">
                      <a16:creationId xmlns:a16="http://schemas.microsoft.com/office/drawing/2014/main" id="{4C8BD909-54D1-3807-CD37-0CCF08E7A26A}"/>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A153279-18FF-79B1-9B15-86725E07B370}"/>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61" name="TextBox 60">
                  <a:extLst>
                    <a:ext uri="{FF2B5EF4-FFF2-40B4-BE49-F238E27FC236}">
                      <a16:creationId xmlns:a16="http://schemas.microsoft.com/office/drawing/2014/main" id="{CA153279-18FF-79B1-9B15-86725E07B370}"/>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FB72D0B4-1383-3FE6-5329-D8FDB8C63820}"/>
              </a:ext>
            </a:extLst>
          </p:cNvPr>
          <p:cNvGrpSpPr/>
          <p:nvPr/>
        </p:nvGrpSpPr>
        <p:grpSpPr>
          <a:xfrm>
            <a:off x="2072440" y="2713567"/>
            <a:ext cx="1192596" cy="1349727"/>
            <a:chOff x="2079253" y="2726267"/>
            <a:chExt cx="1192596" cy="1349727"/>
          </a:xfrm>
        </p:grpSpPr>
        <p:cxnSp>
          <p:nvCxnSpPr>
            <p:cNvPr id="63" name="Straight Connector 62">
              <a:extLst>
                <a:ext uri="{FF2B5EF4-FFF2-40B4-BE49-F238E27FC236}">
                  <a16:creationId xmlns:a16="http://schemas.microsoft.com/office/drawing/2014/main" id="{D6BD84A8-B854-D3F9-74DE-CEE0129606A6}"/>
                </a:ext>
              </a:extLst>
            </p:cNvPr>
            <p:cNvCxnSpPr>
              <a:cxnSpLocks/>
            </p:cNvCxnSpPr>
            <p:nvPr/>
          </p:nvCxnSpPr>
          <p:spPr>
            <a:xfrm>
              <a:off x="2660650" y="2726267"/>
              <a:ext cx="611199" cy="289983"/>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D0902F8-5FB8-BD2B-C286-10129DF9F4BE}"/>
                </a:ext>
              </a:extLst>
            </p:cNvPr>
            <p:cNvCxnSpPr>
              <a:cxnSpLocks/>
            </p:cNvCxnSpPr>
            <p:nvPr/>
          </p:nvCxnSpPr>
          <p:spPr>
            <a:xfrm flipH="1">
              <a:off x="3259149" y="2991556"/>
              <a:ext cx="165" cy="68191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6865204-D62E-F3DE-EE8A-DEE8F183C0DC}"/>
                </a:ext>
              </a:extLst>
            </p:cNvPr>
            <p:cNvCxnSpPr>
              <a:cxnSpLocks/>
            </p:cNvCxnSpPr>
            <p:nvPr/>
          </p:nvCxnSpPr>
          <p:spPr>
            <a:xfrm flipH="1">
              <a:off x="2670719" y="3650037"/>
              <a:ext cx="601130" cy="42595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7434045-BE89-0DBE-9013-B7F6EAFDEE80}"/>
                </a:ext>
              </a:extLst>
            </p:cNvPr>
            <p:cNvCxnSpPr>
              <a:cxnSpLocks/>
            </p:cNvCxnSpPr>
            <p:nvPr/>
          </p:nvCxnSpPr>
          <p:spPr>
            <a:xfrm>
              <a:off x="2079253" y="3650037"/>
              <a:ext cx="629022" cy="42595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F678F55-91A5-5755-6ACB-B7A44674849A}"/>
                </a:ext>
              </a:extLst>
            </p:cNvPr>
            <p:cNvCxnSpPr>
              <a:cxnSpLocks/>
            </p:cNvCxnSpPr>
            <p:nvPr/>
          </p:nvCxnSpPr>
          <p:spPr>
            <a:xfrm>
              <a:off x="2088071" y="2991556"/>
              <a:ext cx="0" cy="68191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D3CD44B-7476-6E57-69CB-531A18E60868}"/>
                </a:ext>
              </a:extLst>
            </p:cNvPr>
            <p:cNvCxnSpPr>
              <a:cxnSpLocks/>
            </p:cNvCxnSpPr>
            <p:nvPr/>
          </p:nvCxnSpPr>
          <p:spPr>
            <a:xfrm flipH="1">
              <a:off x="2079253" y="2726267"/>
              <a:ext cx="606014" cy="289983"/>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91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1CBEC-5DDD-B50A-A677-D616A29F4A85}"/>
            </a:ext>
          </a:extLst>
        </p:cNvPr>
        <p:cNvGrpSpPr/>
        <p:nvPr/>
      </p:nvGrpSpPr>
      <p:grpSpPr>
        <a:xfrm>
          <a:off x="0" y="0"/>
          <a:ext cx="0" cy="0"/>
          <a:chOff x="0" y="0"/>
          <a:chExt cx="0" cy="0"/>
        </a:xfrm>
      </p:grpSpPr>
      <p:pic>
        <p:nvPicPr>
          <p:cNvPr id="6" name="Picture 5" descr="A blue and green circular object with a white line&#10;&#10;AI-generated content may be incorrect.">
            <a:extLst>
              <a:ext uri="{FF2B5EF4-FFF2-40B4-BE49-F238E27FC236}">
                <a16:creationId xmlns:a16="http://schemas.microsoft.com/office/drawing/2014/main" id="{0316EF48-6A75-94B9-9C52-AFBD4D45A3D9}"/>
              </a:ext>
            </a:extLst>
          </p:cNvPr>
          <p:cNvPicPr>
            <a:picLocks noChangeAspect="1"/>
          </p:cNvPicPr>
          <p:nvPr/>
        </p:nvPicPr>
        <p:blipFill>
          <a:blip r:embed="rId3"/>
          <a:srcRect l="14304" t="11111" r="12883" b="10318"/>
          <a:stretch>
            <a:fillRect/>
          </a:stretch>
        </p:blipFill>
        <p:spPr>
          <a:xfrm>
            <a:off x="1133856" y="1207008"/>
            <a:ext cx="3961523" cy="4274797"/>
          </a:xfrm>
          <a:prstGeom prst="rect">
            <a:avLst/>
          </a:prstGeom>
        </p:spPr>
      </p:pic>
      <p:pic>
        <p:nvPicPr>
          <p:cNvPr id="4" name="Picture 3" descr="A blue and yellow circle&#10;&#10;AI-generated content may be incorrect.">
            <a:extLst>
              <a:ext uri="{FF2B5EF4-FFF2-40B4-BE49-F238E27FC236}">
                <a16:creationId xmlns:a16="http://schemas.microsoft.com/office/drawing/2014/main" id="{33A703B7-3A32-B4B3-1D9C-D14CC4FFDF02}"/>
              </a:ext>
            </a:extLst>
          </p:cNvPr>
          <p:cNvPicPr>
            <a:picLocks noChangeAspect="1"/>
          </p:cNvPicPr>
          <p:nvPr/>
        </p:nvPicPr>
        <p:blipFill>
          <a:blip r:embed="rId4"/>
          <a:stretch>
            <a:fillRect/>
          </a:stretch>
        </p:blipFill>
        <p:spPr>
          <a:xfrm>
            <a:off x="6949440" y="1581912"/>
            <a:ext cx="4660900" cy="4394200"/>
          </a:xfrm>
          <a:prstGeom prst="rect">
            <a:avLst/>
          </a:prstGeom>
        </p:spPr>
      </p:pic>
      <p:sp>
        <p:nvSpPr>
          <p:cNvPr id="7" name="テキスト ボックス 10">
            <a:extLst>
              <a:ext uri="{FF2B5EF4-FFF2-40B4-BE49-F238E27FC236}">
                <a16:creationId xmlns:a16="http://schemas.microsoft.com/office/drawing/2014/main" id="{2ECBA9A4-0E34-CBBF-E241-E28CF9A6DED7}"/>
              </a:ext>
            </a:extLst>
          </p:cNvPr>
          <p:cNvSpPr txBox="1"/>
          <p:nvPr/>
        </p:nvSpPr>
        <p:spPr>
          <a:xfrm>
            <a:off x="5133642" y="57358"/>
            <a:ext cx="2183414"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My thought</a:t>
            </a:r>
          </a:p>
        </p:txBody>
      </p:sp>
      <p:sp>
        <p:nvSpPr>
          <p:cNvPr id="3" name="TextBox 2">
            <a:extLst>
              <a:ext uri="{FF2B5EF4-FFF2-40B4-BE49-F238E27FC236}">
                <a16:creationId xmlns:a16="http://schemas.microsoft.com/office/drawing/2014/main" id="{83C53225-9118-DBF6-5E29-151F50606571}"/>
              </a:ext>
            </a:extLst>
          </p:cNvPr>
          <p:cNvSpPr txBox="1"/>
          <p:nvPr/>
        </p:nvSpPr>
        <p:spPr>
          <a:xfrm>
            <a:off x="858644" y="1059366"/>
            <a:ext cx="9367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a:t>
            </a:r>
          </a:p>
        </p:txBody>
      </p:sp>
      <p:sp>
        <p:nvSpPr>
          <p:cNvPr id="15" name="TextBox 14">
            <a:extLst>
              <a:ext uri="{FF2B5EF4-FFF2-40B4-BE49-F238E27FC236}">
                <a16:creationId xmlns:a16="http://schemas.microsoft.com/office/drawing/2014/main" id="{C099C59F-3341-B49E-47CE-2F336E38FFD1}"/>
              </a:ext>
            </a:extLst>
          </p:cNvPr>
          <p:cNvSpPr txBox="1"/>
          <p:nvPr/>
        </p:nvSpPr>
        <p:spPr>
          <a:xfrm>
            <a:off x="2332163" y="5703495"/>
            <a:ext cx="6102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a:t>
            </a:r>
          </a:p>
        </p:txBody>
      </p:sp>
      <p:sp>
        <p:nvSpPr>
          <p:cNvPr id="17" name="TextBox 16">
            <a:extLst>
              <a:ext uri="{FF2B5EF4-FFF2-40B4-BE49-F238E27FC236}">
                <a16:creationId xmlns:a16="http://schemas.microsoft.com/office/drawing/2014/main" id="{60938341-3DD3-CADC-68AC-0BA7FCE0376D}"/>
              </a:ext>
            </a:extLst>
          </p:cNvPr>
          <p:cNvSpPr txBox="1"/>
          <p:nvPr/>
        </p:nvSpPr>
        <p:spPr>
          <a:xfrm>
            <a:off x="7937623" y="1217075"/>
            <a:ext cx="27431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 at the bottom</a:t>
            </a:r>
          </a:p>
        </p:txBody>
      </p:sp>
      <p:sp>
        <p:nvSpPr>
          <p:cNvPr id="18" name="TextBox 17">
            <a:extLst>
              <a:ext uri="{FF2B5EF4-FFF2-40B4-BE49-F238E27FC236}">
                <a16:creationId xmlns:a16="http://schemas.microsoft.com/office/drawing/2014/main" id="{7064EC8B-AF7E-08C6-5D1B-85CE22680F18}"/>
              </a:ext>
            </a:extLst>
          </p:cNvPr>
          <p:cNvSpPr txBox="1"/>
          <p:nvPr/>
        </p:nvSpPr>
        <p:spPr>
          <a:xfrm>
            <a:off x="5244977" y="1731818"/>
            <a:ext cx="2923156" cy="369332"/>
          </a:xfrm>
          <a:prstGeom prst="rect">
            <a:avLst/>
          </a:prstGeom>
          <a:noFill/>
        </p:spPr>
        <p:txBody>
          <a:bodyPr wrap="square" rtlCol="0">
            <a:spAutoFit/>
          </a:bodyPr>
          <a:lstStyle/>
          <a:p>
            <a:r>
              <a:rPr lang="en-US" dirty="0"/>
              <a:t>Located at the bottom</a:t>
            </a:r>
          </a:p>
        </p:txBody>
      </p:sp>
      <p:cxnSp>
        <p:nvCxnSpPr>
          <p:cNvPr id="19" name="Straight Arrow Connector 18">
            <a:extLst>
              <a:ext uri="{FF2B5EF4-FFF2-40B4-BE49-F238E27FC236}">
                <a16:creationId xmlns:a16="http://schemas.microsoft.com/office/drawing/2014/main" id="{2C33E29B-406D-6C1D-70CB-C1662D159827}"/>
              </a:ext>
            </a:extLst>
          </p:cNvPr>
          <p:cNvCxnSpPr>
            <a:cxnSpLocks/>
            <a:endCxn id="5" idx="1"/>
          </p:cNvCxnSpPr>
          <p:nvPr/>
        </p:nvCxnSpPr>
        <p:spPr>
          <a:xfrm>
            <a:off x="6609573" y="2246561"/>
            <a:ext cx="2494542" cy="130617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9225EA75-24CC-36F1-D472-E71333459541}"/>
              </a:ext>
            </a:extLst>
          </p:cNvPr>
          <p:cNvSpPr/>
          <p:nvPr/>
        </p:nvSpPr>
        <p:spPr>
          <a:xfrm>
            <a:off x="9019156" y="3473604"/>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D3C5B3D5-020B-924F-D66E-11950DFE0F08}"/>
              </a:ext>
            </a:extLst>
          </p:cNvPr>
          <p:cNvSpPr/>
          <p:nvPr/>
        </p:nvSpPr>
        <p:spPr>
          <a:xfrm>
            <a:off x="8372640" y="3085672"/>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5C68062-4855-BF8A-B69A-5AD009E0ACB1}"/>
              </a:ext>
            </a:extLst>
          </p:cNvPr>
          <p:cNvSpPr/>
          <p:nvPr/>
        </p:nvSpPr>
        <p:spPr>
          <a:xfrm>
            <a:off x="9665672" y="3092784"/>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29C07084-4086-2976-A8AC-EE3FA0EE20D6}"/>
              </a:ext>
            </a:extLst>
          </p:cNvPr>
          <p:cNvSpPr/>
          <p:nvPr/>
        </p:nvSpPr>
        <p:spPr>
          <a:xfrm>
            <a:off x="9035113" y="4184530"/>
            <a:ext cx="580135" cy="540328"/>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20A2168-FFC9-91F9-0975-A01BAC922AA2}"/>
              </a:ext>
            </a:extLst>
          </p:cNvPr>
          <p:cNvSpPr/>
          <p:nvPr/>
        </p:nvSpPr>
        <p:spPr>
          <a:xfrm>
            <a:off x="9035113" y="3085244"/>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sp>
        <p:nvSpPr>
          <p:cNvPr id="13" name="Oval 12">
            <a:extLst>
              <a:ext uri="{FF2B5EF4-FFF2-40B4-BE49-F238E27FC236}">
                <a16:creationId xmlns:a16="http://schemas.microsoft.com/office/drawing/2014/main" id="{3B6D8E05-062E-C5F4-D054-701AF71F8414}"/>
              </a:ext>
            </a:extLst>
          </p:cNvPr>
          <p:cNvSpPr/>
          <p:nvPr/>
        </p:nvSpPr>
        <p:spPr>
          <a:xfrm>
            <a:off x="8745045" y="3638032"/>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F0B5FB5D-15DB-E0B5-C004-10A2FC613E9B}"/>
              </a:ext>
            </a:extLst>
          </p:cNvPr>
          <p:cNvSpPr/>
          <p:nvPr/>
        </p:nvSpPr>
        <p:spPr>
          <a:xfrm>
            <a:off x="9359023" y="3638032"/>
            <a:ext cx="580135" cy="540328"/>
          </a:xfrm>
          <a:prstGeom prst="ellipse">
            <a:avLst/>
          </a:prstGeom>
          <a:noFill/>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1"/>
              </a:solidFill>
            </a:endParaRPr>
          </a:p>
        </p:txBody>
      </p:sp>
      <p:grpSp>
        <p:nvGrpSpPr>
          <p:cNvPr id="22" name="Group 21">
            <a:extLst>
              <a:ext uri="{FF2B5EF4-FFF2-40B4-BE49-F238E27FC236}">
                <a16:creationId xmlns:a16="http://schemas.microsoft.com/office/drawing/2014/main" id="{E0B4DC79-302E-6FE2-2884-9F69B7AC86A9}"/>
              </a:ext>
            </a:extLst>
          </p:cNvPr>
          <p:cNvGrpSpPr/>
          <p:nvPr/>
        </p:nvGrpSpPr>
        <p:grpSpPr>
          <a:xfrm>
            <a:off x="2531606" y="1488929"/>
            <a:ext cx="2005475" cy="1940071"/>
            <a:chOff x="1384716" y="1527138"/>
            <a:chExt cx="2005475" cy="1940071"/>
          </a:xfrm>
        </p:grpSpPr>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8A5C16C-F11E-1B07-4BF0-ECE6CD207B90}"/>
                    </a:ext>
                  </a:extLst>
                </p:cNvPr>
                <p:cNvSpPr txBox="1"/>
                <p:nvPr/>
              </p:nvSpPr>
              <p:spPr>
                <a:xfrm>
                  <a:off x="3029639" y="3190210"/>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3" name="TextBox 22">
                  <a:extLst>
                    <a:ext uri="{FF2B5EF4-FFF2-40B4-BE49-F238E27FC236}">
                      <a16:creationId xmlns:a16="http://schemas.microsoft.com/office/drawing/2014/main" id="{68A5C16C-F11E-1B07-4BF0-ECE6CD207B90}"/>
                    </a:ext>
                  </a:extLst>
                </p:cNvPr>
                <p:cNvSpPr txBox="1">
                  <a:spLocks noRot="1" noChangeAspect="1" noMove="1" noResize="1" noEditPoints="1" noAdjustHandles="1" noChangeArrowheads="1" noChangeShapeType="1" noTextEdit="1"/>
                </p:cNvSpPr>
                <p:nvPr/>
              </p:nvSpPr>
              <p:spPr>
                <a:xfrm>
                  <a:off x="3029639" y="3190210"/>
                  <a:ext cx="33497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098E8B3-263E-FFB1-FF1C-D2C09EDA09A2}"/>
                    </a:ext>
                  </a:extLst>
                </p:cNvPr>
                <p:cNvSpPr txBox="1"/>
                <p:nvPr/>
              </p:nvSpPr>
              <p:spPr>
                <a:xfrm>
                  <a:off x="3055213" y="2776216"/>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1</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4" name="TextBox 23">
                  <a:extLst>
                    <a:ext uri="{FF2B5EF4-FFF2-40B4-BE49-F238E27FC236}">
                      <a16:creationId xmlns:a16="http://schemas.microsoft.com/office/drawing/2014/main" id="{0098E8B3-263E-FFB1-FF1C-D2C09EDA09A2}"/>
                    </a:ext>
                  </a:extLst>
                </p:cNvPr>
                <p:cNvSpPr txBox="1">
                  <a:spLocks noRot="1" noChangeAspect="1" noMove="1" noResize="1" noEditPoints="1" noAdjustHandles="1" noChangeArrowheads="1" noChangeShapeType="1" noTextEdit="1"/>
                </p:cNvSpPr>
                <p:nvPr/>
              </p:nvSpPr>
              <p:spPr>
                <a:xfrm>
                  <a:off x="3055213" y="2776216"/>
                  <a:ext cx="334978" cy="276999"/>
                </a:xfrm>
                <a:prstGeom prst="rect">
                  <a:avLst/>
                </a:prstGeom>
                <a:blipFill>
                  <a:blip r:embed="rId6"/>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8C7A821-3D2C-D1A0-B24E-8F02CC9E5D9F}"/>
                    </a:ext>
                  </a:extLst>
                </p:cNvPr>
                <p:cNvSpPr txBox="1"/>
                <p:nvPr/>
              </p:nvSpPr>
              <p:spPr>
                <a:xfrm>
                  <a:off x="2887724" y="2379181"/>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3</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5" name="TextBox 24">
                  <a:extLst>
                    <a:ext uri="{FF2B5EF4-FFF2-40B4-BE49-F238E27FC236}">
                      <a16:creationId xmlns:a16="http://schemas.microsoft.com/office/drawing/2014/main" id="{28C7A821-3D2C-D1A0-B24E-8F02CC9E5D9F}"/>
                    </a:ext>
                  </a:extLst>
                </p:cNvPr>
                <p:cNvSpPr txBox="1">
                  <a:spLocks noRot="1" noChangeAspect="1" noMove="1" noResize="1" noEditPoints="1" noAdjustHandles="1" noChangeArrowheads="1" noChangeShapeType="1" noTextEdit="1"/>
                </p:cNvSpPr>
                <p:nvPr/>
              </p:nvSpPr>
              <p:spPr>
                <a:xfrm>
                  <a:off x="2887724" y="2379181"/>
                  <a:ext cx="334978" cy="276999"/>
                </a:xfrm>
                <a:prstGeom prst="rect">
                  <a:avLst/>
                </a:prstGeom>
                <a:blipFill>
                  <a:blip r:embed="rId7"/>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49680E2-0246-F3B9-E888-09F48152E1D4}"/>
                    </a:ext>
                  </a:extLst>
                </p:cNvPr>
                <p:cNvSpPr txBox="1"/>
                <p:nvPr/>
              </p:nvSpPr>
              <p:spPr>
                <a:xfrm>
                  <a:off x="2630321" y="2040122"/>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4</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6" name="TextBox 25">
                  <a:extLst>
                    <a:ext uri="{FF2B5EF4-FFF2-40B4-BE49-F238E27FC236}">
                      <a16:creationId xmlns:a16="http://schemas.microsoft.com/office/drawing/2014/main" id="{549680E2-0246-F3B9-E888-09F48152E1D4}"/>
                    </a:ext>
                  </a:extLst>
                </p:cNvPr>
                <p:cNvSpPr txBox="1">
                  <a:spLocks noRot="1" noChangeAspect="1" noMove="1" noResize="1" noEditPoints="1" noAdjustHandles="1" noChangeArrowheads="1" noChangeShapeType="1" noTextEdit="1"/>
                </p:cNvSpPr>
                <p:nvPr/>
              </p:nvSpPr>
              <p:spPr>
                <a:xfrm>
                  <a:off x="2630321" y="2040122"/>
                  <a:ext cx="334978" cy="276999"/>
                </a:xfrm>
                <a:prstGeom prst="rect">
                  <a:avLst/>
                </a:prstGeom>
                <a:blipFill>
                  <a:blip r:embed="rId8"/>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26F2757-9A4B-0F55-2473-EE940E63FE82}"/>
                    </a:ext>
                  </a:extLst>
                </p:cNvPr>
                <p:cNvSpPr txBox="1"/>
                <p:nvPr/>
              </p:nvSpPr>
              <p:spPr>
                <a:xfrm>
                  <a:off x="2221398" y="173785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6</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7" name="TextBox 26">
                  <a:extLst>
                    <a:ext uri="{FF2B5EF4-FFF2-40B4-BE49-F238E27FC236}">
                      <a16:creationId xmlns:a16="http://schemas.microsoft.com/office/drawing/2014/main" id="{526F2757-9A4B-0F55-2473-EE940E63FE82}"/>
                    </a:ext>
                  </a:extLst>
                </p:cNvPr>
                <p:cNvSpPr txBox="1">
                  <a:spLocks noRot="1" noChangeAspect="1" noMove="1" noResize="1" noEditPoints="1" noAdjustHandles="1" noChangeArrowheads="1" noChangeShapeType="1" noTextEdit="1"/>
                </p:cNvSpPr>
                <p:nvPr/>
              </p:nvSpPr>
              <p:spPr>
                <a:xfrm>
                  <a:off x="2221398" y="1737858"/>
                  <a:ext cx="334978" cy="276999"/>
                </a:xfrm>
                <a:prstGeom prst="rect">
                  <a:avLst/>
                </a:prstGeom>
                <a:blipFill>
                  <a:blip r:embed="rId9"/>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9E5FA98-4D75-F1F0-B5AD-B29F871578CC}"/>
                    </a:ext>
                  </a:extLst>
                </p:cNvPr>
                <p:cNvSpPr txBox="1"/>
                <p:nvPr/>
              </p:nvSpPr>
              <p:spPr>
                <a:xfrm>
                  <a:off x="1825410" y="1582724"/>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7</m:t>
                        </m:r>
                        <m:r>
                          <a:rPr lang="en-US" sz="1200" b="0" i="1" smtClean="0">
                            <a:latin typeface="Cambria Math" panose="02040503050406030204" pitchFamily="18" charset="0"/>
                          </a:rPr>
                          <m:t>5</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28" name="TextBox 27">
                  <a:extLst>
                    <a:ext uri="{FF2B5EF4-FFF2-40B4-BE49-F238E27FC236}">
                      <a16:creationId xmlns:a16="http://schemas.microsoft.com/office/drawing/2014/main" id="{E9E5FA98-4D75-F1F0-B5AD-B29F871578CC}"/>
                    </a:ext>
                  </a:extLst>
                </p:cNvPr>
                <p:cNvSpPr txBox="1">
                  <a:spLocks noRot="1" noChangeAspect="1" noMove="1" noResize="1" noEditPoints="1" noAdjustHandles="1" noChangeArrowheads="1" noChangeShapeType="1" noTextEdit="1"/>
                </p:cNvSpPr>
                <p:nvPr/>
              </p:nvSpPr>
              <p:spPr>
                <a:xfrm>
                  <a:off x="1825410" y="1582724"/>
                  <a:ext cx="334978" cy="276999"/>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AE922D7-8C3F-370E-6C62-EF66AF478221}"/>
                    </a:ext>
                  </a:extLst>
                </p:cNvPr>
                <p:cNvSpPr txBox="1"/>
                <p:nvPr/>
              </p:nvSpPr>
              <p:spPr>
                <a:xfrm>
                  <a:off x="1384716" y="1527138"/>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9</m:t>
                        </m:r>
                        <m:r>
                          <a:rPr lang="en-US" sz="1200" b="0" i="1" smtClean="0">
                            <a:latin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p:sp>
              <p:nvSpPr>
                <p:cNvPr id="34" name="TextBox 33">
                  <a:extLst>
                    <a:ext uri="{FF2B5EF4-FFF2-40B4-BE49-F238E27FC236}">
                      <a16:creationId xmlns:a16="http://schemas.microsoft.com/office/drawing/2014/main" id="{4AE922D7-8C3F-370E-6C62-EF66AF478221}"/>
                    </a:ext>
                  </a:extLst>
                </p:cNvPr>
                <p:cNvSpPr txBox="1">
                  <a:spLocks noRot="1" noChangeAspect="1" noMove="1" noResize="1" noEditPoints="1" noAdjustHandles="1" noChangeArrowheads="1" noChangeShapeType="1" noTextEdit="1"/>
                </p:cNvSpPr>
                <p:nvPr/>
              </p:nvSpPr>
              <p:spPr>
                <a:xfrm>
                  <a:off x="1384716" y="1527138"/>
                  <a:ext cx="334978" cy="276999"/>
                </a:xfrm>
                <a:prstGeom prst="rect">
                  <a:avLst/>
                </a:prstGeom>
                <a:blipFill>
                  <a:blip r:embed="rId11"/>
                  <a:stretch>
                    <a:fillRect r="-1111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B7ABB72F-4577-987C-1623-72843C2232DE}"/>
              </a:ext>
            </a:extLst>
          </p:cNvPr>
          <p:cNvGrpSpPr/>
          <p:nvPr/>
        </p:nvGrpSpPr>
        <p:grpSpPr>
          <a:xfrm>
            <a:off x="2548535" y="2997552"/>
            <a:ext cx="1554680" cy="281459"/>
            <a:chOff x="1410619" y="2990779"/>
            <a:chExt cx="1554680" cy="281459"/>
          </a:xfrm>
        </p:grpSpPr>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DABEAD0-1557-24AA-969C-7AE6162E894B}"/>
                    </a:ext>
                  </a:extLst>
                </p:cNvPr>
                <p:cNvSpPr txBox="1"/>
                <p:nvPr/>
              </p:nvSpPr>
              <p:spPr>
                <a:xfrm>
                  <a:off x="1410619"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6" name="TextBox 35">
                  <a:extLst>
                    <a:ext uri="{FF2B5EF4-FFF2-40B4-BE49-F238E27FC236}">
                      <a16:creationId xmlns:a16="http://schemas.microsoft.com/office/drawing/2014/main" id="{4DABEAD0-1557-24AA-969C-7AE6162E894B}"/>
                    </a:ext>
                  </a:extLst>
                </p:cNvPr>
                <p:cNvSpPr txBox="1">
                  <a:spLocks noRot="1" noChangeAspect="1" noMove="1" noResize="1" noEditPoints="1" noAdjustHandles="1" noChangeArrowheads="1" noChangeShapeType="1" noTextEdit="1"/>
                </p:cNvSpPr>
                <p:nvPr/>
              </p:nvSpPr>
              <p:spPr>
                <a:xfrm>
                  <a:off x="1410619" y="2990779"/>
                  <a:ext cx="334978"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B813163A-AD01-96F3-0D61-4F657C0A7813}"/>
                    </a:ext>
                  </a:extLst>
                </p:cNvPr>
                <p:cNvSpPr txBox="1"/>
                <p:nvPr/>
              </p:nvSpPr>
              <p:spPr>
                <a:xfrm>
                  <a:off x="1618253"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1</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7" name="TextBox 36">
                  <a:extLst>
                    <a:ext uri="{FF2B5EF4-FFF2-40B4-BE49-F238E27FC236}">
                      <a16:creationId xmlns:a16="http://schemas.microsoft.com/office/drawing/2014/main" id="{B813163A-AD01-96F3-0D61-4F657C0A7813}"/>
                    </a:ext>
                  </a:extLst>
                </p:cNvPr>
                <p:cNvSpPr txBox="1">
                  <a:spLocks noRot="1" noChangeAspect="1" noMove="1" noResize="1" noEditPoints="1" noAdjustHandles="1" noChangeArrowheads="1" noChangeShapeType="1" noTextEdit="1"/>
                </p:cNvSpPr>
                <p:nvPr/>
              </p:nvSpPr>
              <p:spPr>
                <a:xfrm>
                  <a:off x="1618253" y="2990779"/>
                  <a:ext cx="334978" cy="276999"/>
                </a:xfrm>
                <a:prstGeom prst="rect">
                  <a:avLst/>
                </a:prstGeom>
                <a:blipFill>
                  <a:blip r:embed="rId13"/>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B8E4430-57D5-92B0-5558-2E8DBB9105AF}"/>
                    </a:ext>
                  </a:extLst>
                </p:cNvPr>
                <p:cNvSpPr txBox="1"/>
                <p:nvPr/>
              </p:nvSpPr>
              <p:spPr>
                <a:xfrm>
                  <a:off x="1892004"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3</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8" name="TextBox 37">
                  <a:extLst>
                    <a:ext uri="{FF2B5EF4-FFF2-40B4-BE49-F238E27FC236}">
                      <a16:creationId xmlns:a16="http://schemas.microsoft.com/office/drawing/2014/main" id="{6B8E4430-57D5-92B0-5558-2E8DBB9105AF}"/>
                    </a:ext>
                  </a:extLst>
                </p:cNvPr>
                <p:cNvSpPr txBox="1">
                  <a:spLocks noRot="1" noChangeAspect="1" noMove="1" noResize="1" noEditPoints="1" noAdjustHandles="1" noChangeArrowheads="1" noChangeShapeType="1" noTextEdit="1"/>
                </p:cNvSpPr>
                <p:nvPr/>
              </p:nvSpPr>
              <p:spPr>
                <a:xfrm>
                  <a:off x="1892004" y="2990779"/>
                  <a:ext cx="334978" cy="276999"/>
                </a:xfrm>
                <a:prstGeom prst="rect">
                  <a:avLst/>
                </a:prstGeom>
                <a:blipFill>
                  <a:blip r:embed="rId14"/>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2E1F65D-373A-79BD-E0FF-72EE78BD3EF6}"/>
                    </a:ext>
                  </a:extLst>
                </p:cNvPr>
                <p:cNvSpPr txBox="1"/>
                <p:nvPr/>
              </p:nvSpPr>
              <p:spPr>
                <a:xfrm>
                  <a:off x="2128906" y="299077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4</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39" name="TextBox 38">
                  <a:extLst>
                    <a:ext uri="{FF2B5EF4-FFF2-40B4-BE49-F238E27FC236}">
                      <a16:creationId xmlns:a16="http://schemas.microsoft.com/office/drawing/2014/main" id="{82E1F65D-373A-79BD-E0FF-72EE78BD3EF6}"/>
                    </a:ext>
                  </a:extLst>
                </p:cNvPr>
                <p:cNvSpPr txBox="1">
                  <a:spLocks noRot="1" noChangeAspect="1" noMove="1" noResize="1" noEditPoints="1" noAdjustHandles="1" noChangeArrowheads="1" noChangeShapeType="1" noTextEdit="1"/>
                </p:cNvSpPr>
                <p:nvPr/>
              </p:nvSpPr>
              <p:spPr>
                <a:xfrm>
                  <a:off x="2128906" y="2990779"/>
                  <a:ext cx="334978" cy="276999"/>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DFC91FE-E1B3-17B6-171E-C17B17685062}"/>
                    </a:ext>
                  </a:extLst>
                </p:cNvPr>
                <p:cNvSpPr txBox="1"/>
                <p:nvPr/>
              </p:nvSpPr>
              <p:spPr>
                <a:xfrm>
                  <a:off x="2380039"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6</m:t>
                        </m:r>
                        <m:r>
                          <a:rPr lang="en-US" sz="1200" b="0" i="1" smtClean="0">
                            <a:solidFill>
                              <a:schemeClr val="bg1"/>
                            </a:solidFill>
                            <a:latin typeface="Cambria Math" panose="02040503050406030204" pitchFamily="18" charset="0"/>
                          </a:rPr>
                          <m:t>0</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0" name="TextBox 39">
                  <a:extLst>
                    <a:ext uri="{FF2B5EF4-FFF2-40B4-BE49-F238E27FC236}">
                      <a16:creationId xmlns:a16="http://schemas.microsoft.com/office/drawing/2014/main" id="{DDFC91FE-E1B3-17B6-171E-C17B17685062}"/>
                    </a:ext>
                  </a:extLst>
                </p:cNvPr>
                <p:cNvSpPr txBox="1">
                  <a:spLocks noRot="1" noChangeAspect="1" noMove="1" noResize="1" noEditPoints="1" noAdjustHandles="1" noChangeArrowheads="1" noChangeShapeType="1" noTextEdit="1"/>
                </p:cNvSpPr>
                <p:nvPr/>
              </p:nvSpPr>
              <p:spPr>
                <a:xfrm>
                  <a:off x="2380039" y="2995239"/>
                  <a:ext cx="334978" cy="276999"/>
                </a:xfrm>
                <a:prstGeom prst="rect">
                  <a:avLst/>
                </a:prstGeom>
                <a:blipFill>
                  <a:blip r:embed="rId16"/>
                  <a:stretch>
                    <a:fillRect r="-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4105C5E-2DEB-2813-D78E-FDB659D7DC05}"/>
                    </a:ext>
                  </a:extLst>
                </p:cNvPr>
                <p:cNvSpPr txBox="1"/>
                <p:nvPr/>
              </p:nvSpPr>
              <p:spPr>
                <a:xfrm>
                  <a:off x="2630321" y="2995239"/>
                  <a:ext cx="33497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7</m:t>
                        </m:r>
                        <m:r>
                          <a:rPr lang="en-US" sz="1200" b="0" i="1" smtClean="0">
                            <a:solidFill>
                              <a:schemeClr val="bg1"/>
                            </a:solidFill>
                            <a:latin typeface="Cambria Math" panose="02040503050406030204" pitchFamily="18" charset="0"/>
                          </a:rPr>
                          <m:t>5</m:t>
                        </m:r>
                        <m:r>
                          <a:rPr lang="en-US" sz="1200" b="0" i="1" smtClean="0">
                            <a:solidFill>
                              <a:schemeClr val="bg1"/>
                            </a:solidFill>
                            <a:latin typeface="Cambria Math" panose="02040503050406030204" pitchFamily="18" charset="0"/>
                            <a:ea typeface="Cambria Math" panose="02040503050406030204" pitchFamily="18" charset="0"/>
                          </a:rPr>
                          <m:t>°</m:t>
                        </m:r>
                      </m:oMath>
                    </m:oMathPara>
                  </a14:m>
                  <a:endParaRPr lang="en-US" sz="1200" dirty="0">
                    <a:solidFill>
                      <a:schemeClr val="bg1"/>
                    </a:solidFill>
                  </a:endParaRPr>
                </a:p>
              </p:txBody>
            </p:sp>
          </mc:Choice>
          <mc:Fallback>
            <p:sp>
              <p:nvSpPr>
                <p:cNvPr id="41" name="TextBox 40">
                  <a:extLst>
                    <a:ext uri="{FF2B5EF4-FFF2-40B4-BE49-F238E27FC236}">
                      <a16:creationId xmlns:a16="http://schemas.microsoft.com/office/drawing/2014/main" id="{B4105C5E-2DEB-2813-D78E-FDB659D7DC05}"/>
                    </a:ext>
                  </a:extLst>
                </p:cNvPr>
                <p:cNvSpPr txBox="1">
                  <a:spLocks noRot="1" noChangeAspect="1" noMove="1" noResize="1" noEditPoints="1" noAdjustHandles="1" noChangeArrowheads="1" noChangeShapeType="1" noTextEdit="1"/>
                </p:cNvSpPr>
                <p:nvPr/>
              </p:nvSpPr>
              <p:spPr>
                <a:xfrm>
                  <a:off x="2630321" y="2995239"/>
                  <a:ext cx="334978" cy="276999"/>
                </a:xfrm>
                <a:prstGeom prst="rect">
                  <a:avLst/>
                </a:prstGeom>
                <a:blipFill>
                  <a:blip r:embed="rId17"/>
                  <a:stretch>
                    <a:fillRect r="-7143"/>
                  </a:stretch>
                </a:blipFill>
              </p:spPr>
              <p:txBody>
                <a:bodyPr/>
                <a:lstStyle/>
                <a:p>
                  <a:r>
                    <a:rPr lang="en-US">
                      <a:noFill/>
                    </a:rPr>
                    <a:t> </a:t>
                  </a:r>
                </a:p>
              </p:txBody>
            </p:sp>
          </mc:Fallback>
        </mc:AlternateContent>
      </p:grpSp>
      <p:sp>
        <p:nvSpPr>
          <p:cNvPr id="43" name="Triangle 42">
            <a:extLst>
              <a:ext uri="{FF2B5EF4-FFF2-40B4-BE49-F238E27FC236}">
                <a16:creationId xmlns:a16="http://schemas.microsoft.com/office/drawing/2014/main" id="{06455F1C-E07B-5737-09B3-E6FD4535C8A1}"/>
              </a:ext>
            </a:extLst>
          </p:cNvPr>
          <p:cNvSpPr/>
          <p:nvPr/>
        </p:nvSpPr>
        <p:spPr>
          <a:xfrm rot="10800000">
            <a:off x="2104278" y="3013887"/>
            <a:ext cx="1162544" cy="1010038"/>
          </a:xfrm>
          <a:prstGeom prst="triangl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0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024C-3DFD-8D8A-09F7-F375B73D68F0}"/>
            </a:ext>
          </a:extLst>
        </p:cNvPr>
        <p:cNvGrpSpPr/>
        <p:nvPr/>
      </p:nvGrpSpPr>
      <p:grpSpPr>
        <a:xfrm>
          <a:off x="0" y="0"/>
          <a:ext cx="0" cy="0"/>
          <a:chOff x="0" y="0"/>
          <a:chExt cx="0" cy="0"/>
        </a:xfrm>
      </p:grpSpPr>
      <p:sp>
        <p:nvSpPr>
          <p:cNvPr id="7" name="テキスト ボックス 10">
            <a:extLst>
              <a:ext uri="{FF2B5EF4-FFF2-40B4-BE49-F238E27FC236}">
                <a16:creationId xmlns:a16="http://schemas.microsoft.com/office/drawing/2014/main" id="{027F3AEF-0812-5A16-74B8-24E92C0CD331}"/>
              </a:ext>
            </a:extLst>
          </p:cNvPr>
          <p:cNvSpPr txBox="1"/>
          <p:nvPr/>
        </p:nvSpPr>
        <p:spPr>
          <a:xfrm>
            <a:off x="3902370" y="81771"/>
            <a:ext cx="3340403"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hidden Divergence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AE015B1-816D-B867-3491-6958B6D38BDD}"/>
                  </a:ext>
                </a:extLst>
              </p:cNvPr>
              <p:cNvSpPr txBox="1"/>
              <p:nvPr/>
            </p:nvSpPr>
            <p:spPr>
              <a:xfrm>
                <a:off x="5649853" y="1678939"/>
                <a:ext cx="1500247" cy="369332"/>
              </a:xfrm>
              <a:prstGeom prst="rect">
                <a:avLst/>
              </a:prstGeom>
              <a:noFill/>
            </p:spPr>
            <p:txBody>
              <a:bodyPr wrap="square">
                <a:sp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𝜌</m:t>
                      </m:r>
                      <m:d>
                        <m:dPr>
                          <m:begChr m:val="（"/>
                          <m:endChr m:val="）"/>
                          <m:ctrlPr>
                            <a:rPr lang="en-US"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𝐾</m:t>
                          </m:r>
                        </m:e>
                      </m:d>
                      <m:r>
                        <a:rPr lang="en-US" b="0" i="1" smtClean="0">
                          <a:solidFill>
                            <a:srgbClr val="000000"/>
                          </a:solidFill>
                          <a:latin typeface="Cambria Math" panose="02040503050406030204" pitchFamily="18" charset="0"/>
                          <a:ea typeface="Cambria Math" panose="02040503050406030204" pitchFamily="18" charset="0"/>
                        </a:rPr>
                        <m:t>=1.04</m:t>
                      </m:r>
                    </m:oMath>
                  </m:oMathPara>
                </a14:m>
                <a:endParaRPr lang="en-US" dirty="0">
                  <a:solidFill>
                    <a:srgbClr val="000000"/>
                  </a:solidFill>
                  <a:effectLst/>
                  <a:latin typeface="Menlo" panose="020B0609030804020204" pitchFamily="49" charset="0"/>
                </a:endParaRPr>
              </a:p>
            </p:txBody>
          </p:sp>
        </mc:Choice>
        <mc:Fallback>
          <p:sp>
            <p:nvSpPr>
              <p:cNvPr id="9" name="TextBox 8">
                <a:extLst>
                  <a:ext uri="{FF2B5EF4-FFF2-40B4-BE49-F238E27FC236}">
                    <a16:creationId xmlns:a16="http://schemas.microsoft.com/office/drawing/2014/main" id="{7AE015B1-816D-B867-3491-6958B6D38BDD}"/>
                  </a:ext>
                </a:extLst>
              </p:cNvPr>
              <p:cNvSpPr txBox="1">
                <a:spLocks noRot="1" noChangeAspect="1" noMove="1" noResize="1" noEditPoints="1" noAdjustHandles="1" noChangeArrowheads="1" noChangeShapeType="1" noTextEdit="1"/>
              </p:cNvSpPr>
              <p:nvPr/>
            </p:nvSpPr>
            <p:spPr>
              <a:xfrm>
                <a:off x="5649853" y="1678939"/>
                <a:ext cx="1500247" cy="369332"/>
              </a:xfrm>
              <a:prstGeom prst="rect">
                <a:avLst/>
              </a:prstGeom>
              <a:blipFill>
                <a:blip r:embed="rId3"/>
                <a:stretch>
                  <a:fillRect b="-666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028366F-C1BE-6BBB-A764-BD746D0DACA8}"/>
              </a:ext>
            </a:extLst>
          </p:cNvPr>
          <p:cNvSpPr txBox="1"/>
          <p:nvPr/>
        </p:nvSpPr>
        <p:spPr>
          <a:xfrm>
            <a:off x="199177" y="968721"/>
            <a:ext cx="85193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If we extract an atomic chain along x-axis  from the cluster with the radius of 10 </a:t>
            </a:r>
            <a:r>
              <a:rPr lang="en-US" dirty="0" err="1">
                <a:latin typeface="Arial" panose="020B0604020202020204" pitchFamily="34" charset="0"/>
                <a:cs typeface="Arial" panose="020B0604020202020204" pitchFamily="34" charset="0"/>
              </a:rPr>
              <a:t>Å</a:t>
            </a:r>
            <a:r>
              <a:rPr lang="en-US" dirty="0">
                <a:latin typeface="Arial" panose="020B0604020202020204" pitchFamily="34" charset="0"/>
                <a:cs typeface="Arial" panose="020B0604020202020204" pitchFamily="34" charset="0"/>
              </a:rPr>
              <a:t>:</a:t>
            </a:r>
          </a:p>
        </p:txBody>
      </p:sp>
      <p:grpSp>
        <p:nvGrpSpPr>
          <p:cNvPr id="44" name="Group 43">
            <a:extLst>
              <a:ext uri="{FF2B5EF4-FFF2-40B4-BE49-F238E27FC236}">
                <a16:creationId xmlns:a16="http://schemas.microsoft.com/office/drawing/2014/main" id="{5B03168D-BF1F-E485-0B6D-B2CFDBF34552}"/>
              </a:ext>
            </a:extLst>
          </p:cNvPr>
          <p:cNvGrpSpPr/>
          <p:nvPr/>
        </p:nvGrpSpPr>
        <p:grpSpPr>
          <a:xfrm>
            <a:off x="289710" y="2158610"/>
            <a:ext cx="4750455" cy="1980829"/>
            <a:chOff x="227100" y="1709928"/>
            <a:chExt cx="4750455" cy="1980829"/>
          </a:xfrm>
        </p:grpSpPr>
        <p:cxnSp>
          <p:nvCxnSpPr>
            <p:cNvPr id="27" name="Straight Arrow Connector 26">
              <a:extLst>
                <a:ext uri="{FF2B5EF4-FFF2-40B4-BE49-F238E27FC236}">
                  <a16:creationId xmlns:a16="http://schemas.microsoft.com/office/drawing/2014/main" id="{B7B42A3B-6C0B-52E7-81E4-59F1C033F411}"/>
                </a:ext>
              </a:extLst>
            </p:cNvPr>
            <p:cNvCxnSpPr>
              <a:cxnSpLocks/>
            </p:cNvCxnSpPr>
            <p:nvPr/>
          </p:nvCxnSpPr>
          <p:spPr>
            <a:xfrm>
              <a:off x="289711" y="1879099"/>
              <a:ext cx="419175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楕円 16">
              <a:extLst>
                <a:ext uri="{FF2B5EF4-FFF2-40B4-BE49-F238E27FC236}">
                  <a16:creationId xmlns:a16="http://schemas.microsoft.com/office/drawing/2014/main" id="{3CF23780-165E-B400-B271-F2469631F8EF}"/>
                </a:ext>
              </a:extLst>
            </p:cNvPr>
            <p:cNvSpPr/>
            <p:nvPr/>
          </p:nvSpPr>
          <p:spPr>
            <a:xfrm>
              <a:off x="465507" y="1713003"/>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1" name="楕円 16">
              <a:extLst>
                <a:ext uri="{FF2B5EF4-FFF2-40B4-BE49-F238E27FC236}">
                  <a16:creationId xmlns:a16="http://schemas.microsoft.com/office/drawing/2014/main" id="{2DD00B95-BEDC-9712-99BE-B1B67DBDFE2B}"/>
                </a:ext>
              </a:extLst>
            </p:cNvPr>
            <p:cNvSpPr/>
            <p:nvPr/>
          </p:nvSpPr>
          <p:spPr>
            <a:xfrm>
              <a:off x="1025313" y="1713002"/>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2" name="楕円 16">
              <a:extLst>
                <a:ext uri="{FF2B5EF4-FFF2-40B4-BE49-F238E27FC236}">
                  <a16:creationId xmlns:a16="http://schemas.microsoft.com/office/drawing/2014/main" id="{BEDC23C3-CA97-FDDD-43E1-9B89805A7B3F}"/>
                </a:ext>
              </a:extLst>
            </p:cNvPr>
            <p:cNvSpPr/>
            <p:nvPr/>
          </p:nvSpPr>
          <p:spPr>
            <a:xfrm>
              <a:off x="1585119" y="170992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3" name="楕円 16">
              <a:extLst>
                <a:ext uri="{FF2B5EF4-FFF2-40B4-BE49-F238E27FC236}">
                  <a16:creationId xmlns:a16="http://schemas.microsoft.com/office/drawing/2014/main" id="{F68F2B9A-351B-52FC-C1A4-CAA919B2F353}"/>
                </a:ext>
              </a:extLst>
            </p:cNvPr>
            <p:cNvSpPr/>
            <p:nvPr/>
          </p:nvSpPr>
          <p:spPr>
            <a:xfrm>
              <a:off x="2144925" y="170992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4" name="楕円 16">
              <a:extLst>
                <a:ext uri="{FF2B5EF4-FFF2-40B4-BE49-F238E27FC236}">
                  <a16:creationId xmlns:a16="http://schemas.microsoft.com/office/drawing/2014/main" id="{3111CBF0-2AF0-5F9C-2B23-6213839034CC}"/>
                </a:ext>
              </a:extLst>
            </p:cNvPr>
            <p:cNvSpPr/>
            <p:nvPr/>
          </p:nvSpPr>
          <p:spPr>
            <a:xfrm>
              <a:off x="2704731" y="1713002"/>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5" name="楕円 16">
              <a:extLst>
                <a:ext uri="{FF2B5EF4-FFF2-40B4-BE49-F238E27FC236}">
                  <a16:creationId xmlns:a16="http://schemas.microsoft.com/office/drawing/2014/main" id="{F27BAB5E-760D-A7E1-81D9-AA2C38C6EB45}"/>
                </a:ext>
              </a:extLst>
            </p:cNvPr>
            <p:cNvSpPr/>
            <p:nvPr/>
          </p:nvSpPr>
          <p:spPr>
            <a:xfrm>
              <a:off x="3264537" y="170992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26" name="楕円 16">
              <a:extLst>
                <a:ext uri="{FF2B5EF4-FFF2-40B4-BE49-F238E27FC236}">
                  <a16:creationId xmlns:a16="http://schemas.microsoft.com/office/drawing/2014/main" id="{CEAF278A-E071-3135-29EC-5FFDDD45802C}"/>
                </a:ext>
              </a:extLst>
            </p:cNvPr>
            <p:cNvSpPr/>
            <p:nvPr/>
          </p:nvSpPr>
          <p:spPr>
            <a:xfrm>
              <a:off x="3818728" y="1709928"/>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30" name="TextBox 29">
              <a:extLst>
                <a:ext uri="{FF2B5EF4-FFF2-40B4-BE49-F238E27FC236}">
                  <a16:creationId xmlns:a16="http://schemas.microsoft.com/office/drawing/2014/main" id="{8FCBC820-3D66-5084-ADAB-622FEA7CD827}"/>
                </a:ext>
              </a:extLst>
            </p:cNvPr>
            <p:cNvSpPr txBox="1"/>
            <p:nvPr/>
          </p:nvSpPr>
          <p:spPr>
            <a:xfrm>
              <a:off x="4635374" y="1709928"/>
              <a:ext cx="3421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a:t>
              </a:r>
            </a:p>
          </p:txBody>
        </p:sp>
        <p:sp>
          <p:nvSpPr>
            <p:cNvPr id="31" name="TextBox 30">
              <a:extLst>
                <a:ext uri="{FF2B5EF4-FFF2-40B4-BE49-F238E27FC236}">
                  <a16:creationId xmlns:a16="http://schemas.microsoft.com/office/drawing/2014/main" id="{AA18AEF7-6F61-09BA-690F-298B17D29E22}"/>
                </a:ext>
              </a:extLst>
            </p:cNvPr>
            <p:cNvSpPr txBox="1"/>
            <p:nvPr/>
          </p:nvSpPr>
          <p:spPr>
            <a:xfrm>
              <a:off x="227100" y="2214367"/>
              <a:ext cx="150287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 (emitter)</a:t>
              </a:r>
            </a:p>
          </p:txBody>
        </p:sp>
        <p:cxnSp>
          <p:nvCxnSpPr>
            <p:cNvPr id="34" name="Straight Connector 33">
              <a:extLst>
                <a:ext uri="{FF2B5EF4-FFF2-40B4-BE49-F238E27FC236}">
                  <a16:creationId xmlns:a16="http://schemas.microsoft.com/office/drawing/2014/main" id="{5723C2FC-735B-5087-DC72-CE46FE83AFA5}"/>
                </a:ext>
              </a:extLst>
            </p:cNvPr>
            <p:cNvCxnSpPr/>
            <p:nvPr/>
          </p:nvCxnSpPr>
          <p:spPr>
            <a:xfrm>
              <a:off x="2310897" y="2079260"/>
              <a:ext cx="0" cy="1198094"/>
            </a:xfrm>
            <a:prstGeom prst="line">
              <a:avLst/>
            </a:prstGeom>
            <a:ln w="38100">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8E16BD2-3F00-AE68-9599-A502E32923B3}"/>
                </a:ext>
              </a:extLst>
            </p:cNvPr>
            <p:cNvCxnSpPr/>
            <p:nvPr/>
          </p:nvCxnSpPr>
          <p:spPr>
            <a:xfrm>
              <a:off x="2875821" y="2088313"/>
              <a:ext cx="0" cy="1198094"/>
            </a:xfrm>
            <a:prstGeom prst="line">
              <a:avLst/>
            </a:prstGeom>
            <a:ln w="38100">
              <a:prstDash val="sysDot"/>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8287399-F7D2-476F-F63B-8C5CBD1EC1EC}"/>
                </a:ext>
              </a:extLst>
            </p:cNvPr>
            <p:cNvCxnSpPr/>
            <p:nvPr/>
          </p:nvCxnSpPr>
          <p:spPr>
            <a:xfrm>
              <a:off x="1927300" y="2951430"/>
              <a:ext cx="3835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A5A3ACB-2B47-D834-1631-F5CA4BB18D06}"/>
                </a:ext>
              </a:extLst>
            </p:cNvPr>
            <p:cNvCxnSpPr>
              <a:cxnSpLocks/>
            </p:cNvCxnSpPr>
            <p:nvPr/>
          </p:nvCxnSpPr>
          <p:spPr>
            <a:xfrm flipH="1">
              <a:off x="2864496" y="2951430"/>
              <a:ext cx="3648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404A145-ADD5-2E56-FBCF-0A352A9E280F}"/>
                </a:ext>
              </a:extLst>
            </p:cNvPr>
            <p:cNvSpPr txBox="1"/>
            <p:nvPr/>
          </p:nvSpPr>
          <p:spPr>
            <a:xfrm>
              <a:off x="2144934" y="3321425"/>
              <a:ext cx="901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3.16 </a:t>
              </a:r>
              <a:r>
                <a:rPr lang="en-US" dirty="0" err="1">
                  <a:latin typeface="Arial" panose="020B0604020202020204" pitchFamily="34" charset="0"/>
                  <a:cs typeface="Arial" panose="020B0604020202020204" pitchFamily="34" charset="0"/>
                </a:rPr>
                <a:t>Å</a:t>
              </a:r>
              <a:endParaRPr lang="en-US" dirty="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AF75FAC0-7C86-BFBC-CAA9-816AD15B2564}"/>
              </a:ext>
            </a:extLst>
          </p:cNvPr>
          <p:cNvSpPr txBox="1"/>
          <p:nvPr/>
        </p:nvSpPr>
        <p:spPr>
          <a:xfrm>
            <a:off x="5572570" y="2225695"/>
            <a:ext cx="64416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Series expansion diverges</a:t>
            </a:r>
          </a:p>
          <a:p>
            <a:pPr marL="285750" indent="-285750">
              <a:buFont typeface="Arial" panose="020B0604020202020204" pitchFamily="34" charset="0"/>
              <a:buChar char="•"/>
            </a:pPr>
            <a:r>
              <a:rPr lang="en-US" dirty="0"/>
              <a:t>We can not be sure if all the calculations are converged ones and precise…</a:t>
            </a:r>
          </a:p>
          <a:p>
            <a:pPr marL="285750" indent="-285750">
              <a:buFont typeface="Arial" panose="020B0604020202020204" pitchFamily="34" charset="0"/>
              <a:buChar char="•"/>
            </a:pPr>
            <a:r>
              <a:rPr lang="en-US" dirty="0"/>
              <a:t>We have to use renormalized expansion to see convergence.</a:t>
            </a:r>
          </a:p>
        </p:txBody>
      </p:sp>
      <p:sp>
        <p:nvSpPr>
          <p:cNvPr id="42" name="TextBox 41">
            <a:extLst>
              <a:ext uri="{FF2B5EF4-FFF2-40B4-BE49-F238E27FC236}">
                <a16:creationId xmlns:a16="http://schemas.microsoft.com/office/drawing/2014/main" id="{5C1A6F25-762C-6599-D41E-504B2891611A}"/>
              </a:ext>
            </a:extLst>
          </p:cNvPr>
          <p:cNvSpPr txBox="1"/>
          <p:nvPr/>
        </p:nvSpPr>
        <p:spPr>
          <a:xfrm>
            <a:off x="289710" y="4396513"/>
            <a:ext cx="1131809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Future work: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 will re-calculate again but by renormalized expansion with an optimized omega, to get converged results.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Some forward filtering might be useful to reduce computation time (due to the high energy)</a:t>
            </a:r>
          </a:p>
        </p:txBody>
      </p:sp>
      <p:sp>
        <p:nvSpPr>
          <p:cNvPr id="45" name="TextBox 44">
            <a:extLst>
              <a:ext uri="{FF2B5EF4-FFF2-40B4-BE49-F238E27FC236}">
                <a16:creationId xmlns:a16="http://schemas.microsoft.com/office/drawing/2014/main" id="{4889ED9A-5510-A564-A74D-0A8F751857AE}"/>
              </a:ext>
            </a:extLst>
          </p:cNvPr>
          <p:cNvSpPr txBox="1"/>
          <p:nvPr/>
        </p:nvSpPr>
        <p:spPr>
          <a:xfrm>
            <a:off x="199177" y="1638985"/>
            <a:ext cx="140328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7 Mo atoms</a:t>
            </a: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EDA501F-41D0-BB24-538A-C379650D681D}"/>
                  </a:ext>
                </a:extLst>
              </p:cNvPr>
              <p:cNvSpPr txBox="1"/>
              <p:nvPr/>
            </p:nvSpPr>
            <p:spPr>
              <a:xfrm>
                <a:off x="5674238" y="3603448"/>
                <a:ext cx="1475862" cy="369332"/>
              </a:xfrm>
              <a:prstGeom prst="rect">
                <a:avLst/>
              </a:prstGeom>
              <a:noFill/>
            </p:spPr>
            <p:txBody>
              <a:bodyPr wrap="square">
                <a:spAutoFit/>
              </a:bodyPr>
              <a:lstStyle/>
              <a:p>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𝐺</m:t>
                        </m:r>
                      </m:e>
                    </m:d>
                    <m:r>
                      <a:rPr lang="en-US" i="1">
                        <a:solidFill>
                          <a:srgbClr val="000000"/>
                        </a:solidFill>
                        <a:latin typeface="Cambria Math" panose="02040503050406030204" pitchFamily="18" charset="0"/>
                        <a:ea typeface="Cambria Math" panose="02040503050406030204" pitchFamily="18" charset="0"/>
                      </a:rPr>
                      <m:t>= </m:t>
                    </m:r>
                  </m:oMath>
                </a14:m>
                <a:r>
                  <a:rPr lang="en-US" dirty="0"/>
                  <a:t>0.77</a:t>
                </a:r>
              </a:p>
            </p:txBody>
          </p:sp>
        </mc:Choice>
        <mc:Fallback>
          <p:sp>
            <p:nvSpPr>
              <p:cNvPr id="47" name="TextBox 46">
                <a:extLst>
                  <a:ext uri="{FF2B5EF4-FFF2-40B4-BE49-F238E27FC236}">
                    <a16:creationId xmlns:a16="http://schemas.microsoft.com/office/drawing/2014/main" id="{9EDA501F-41D0-BB24-538A-C379650D681D}"/>
                  </a:ext>
                </a:extLst>
              </p:cNvPr>
              <p:cNvSpPr txBox="1">
                <a:spLocks noRot="1" noChangeAspect="1" noMove="1" noResize="1" noEditPoints="1" noAdjustHandles="1" noChangeArrowheads="1" noChangeShapeType="1" noTextEdit="1"/>
              </p:cNvSpPr>
              <p:nvPr/>
            </p:nvSpPr>
            <p:spPr>
              <a:xfrm>
                <a:off x="5674238" y="3603448"/>
                <a:ext cx="1475862" cy="369332"/>
              </a:xfrm>
              <a:prstGeom prst="rect">
                <a:avLst/>
              </a:prstGeom>
              <a:blipFill>
                <a:blip r:embed="rId4"/>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26055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A2564B4-371C-7D44-D323-291FEB3F090A}"/>
              </a:ext>
            </a:extLst>
          </p:cNvPr>
          <p:cNvSpPr>
            <a:spLocks noChangeArrowheads="1"/>
          </p:cNvSpPr>
          <p:nvPr/>
        </p:nvSpPr>
        <p:spPr bwMode="auto">
          <a:xfrm>
            <a:off x="681318" y="930639"/>
            <a:ext cx="346037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rgbClr val="000000"/>
                </a:solidFill>
                <a:latin typeface="Arial" panose="020B0604020202020204" pitchFamily="34" charset="0"/>
              </a:rPr>
              <a:t>Orbital (Binding energy (eV))</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000000"/>
                </a:solidFill>
                <a:effectLst/>
                <a:latin typeface="Arial" panose="020B0604020202020204" pitchFamily="34" charset="0"/>
              </a:rPr>
              <a:t>K: 1s (20000)</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rgbClr val="000000"/>
                </a:solidFill>
                <a:latin typeface="Arial" panose="020B0604020202020204" pitchFamily="34" charset="0"/>
              </a:rPr>
              <a:t>L</a:t>
            </a:r>
          </a:p>
          <a:p>
            <a:pPr marL="285750" indent="-285750" eaLnBrk="0" fontAlgn="base" hangingPunct="0">
              <a:spcBef>
                <a:spcPct val="0"/>
              </a:spcBef>
              <a:spcAft>
                <a:spcPct val="0"/>
              </a:spcAft>
              <a:buFont typeface="Arial" panose="020B0604020202020204" pitchFamily="34" charset="0"/>
              <a:buChar char="•"/>
            </a:pPr>
            <a:r>
              <a:rPr lang="en-US" altLang="en-US" dirty="0">
                <a:solidFill>
                  <a:srgbClr val="000000"/>
                </a:solidFill>
                <a:latin typeface="Arial" panose="020B0604020202020204" pitchFamily="34" charset="0"/>
              </a:rPr>
              <a:t>L1 : 2s (2866)</a:t>
            </a:r>
          </a:p>
          <a:p>
            <a:pPr marL="285750" indent="-285750" eaLnBrk="0" fontAlgn="base" hangingPunct="0">
              <a:spcBef>
                <a:spcPct val="0"/>
              </a:spcBef>
              <a:spcAft>
                <a:spcPct val="0"/>
              </a:spcAft>
              <a:buFont typeface="Arial" panose="020B0604020202020204" pitchFamily="34" charset="0"/>
              <a:buChar char="•"/>
            </a:pPr>
            <a:r>
              <a:rPr lang="en-US" altLang="en-US" dirty="0">
                <a:solidFill>
                  <a:srgbClr val="000000"/>
                </a:solidFill>
                <a:latin typeface="Arial" panose="020B0604020202020204" pitchFamily="34" charset="0"/>
              </a:rPr>
              <a:t>L2 : 2p₁/₂ (2625)</a:t>
            </a:r>
          </a:p>
          <a:p>
            <a:pPr marL="285750" indent="-285750" eaLnBrk="0" fontAlgn="base" hangingPunct="0">
              <a:spcBef>
                <a:spcPct val="0"/>
              </a:spcBef>
              <a:spcAft>
                <a:spcPct val="0"/>
              </a:spcAft>
              <a:buFont typeface="Arial" panose="020B0604020202020204" pitchFamily="34" charset="0"/>
              <a:buChar char="•"/>
            </a:pPr>
            <a:r>
              <a:rPr lang="en-US" altLang="en-US" dirty="0">
                <a:solidFill>
                  <a:srgbClr val="000000"/>
                </a:solidFill>
                <a:latin typeface="Arial" panose="020B0604020202020204" pitchFamily="34" charset="0"/>
              </a:rPr>
              <a:t>L3 : 2p₃/₂ (2520)</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000000"/>
                </a:solidFill>
                <a:effectLst/>
                <a:latin typeface="Arial" panose="020B0604020202020204" pitchFamily="34" charset="0"/>
              </a:rPr>
              <a:t>M</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M1 : 3s (506.3)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M2 : 3p₁/₂ (411.6)</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M3 : 3p₃/₂ (394)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M4 : 3d₃/₂ (231.1)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M5 : 3d₅/₂ (227.9)</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000000"/>
                </a:solidFill>
                <a:effectLst/>
                <a:latin typeface="Arial" panose="020B0604020202020204" pitchFamily="34" charset="0"/>
              </a:rPr>
              <a:t>N</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N1 : 4s (63.2)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N2 : 4p₁/₂ (37.6)</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N3 : 4p₃/₂ (35.5)</a:t>
            </a:r>
          </a:p>
        </p:txBody>
      </p:sp>
      <p:sp>
        <p:nvSpPr>
          <p:cNvPr id="8" name="テキスト ボックス 10">
            <a:extLst>
              <a:ext uri="{FF2B5EF4-FFF2-40B4-BE49-F238E27FC236}">
                <a16:creationId xmlns:a16="http://schemas.microsoft.com/office/drawing/2014/main" id="{8AD93EFD-4F2B-B17E-71DD-26A9AEC505E9}"/>
              </a:ext>
            </a:extLst>
          </p:cNvPr>
          <p:cNvSpPr txBox="1"/>
          <p:nvPr/>
        </p:nvSpPr>
        <p:spPr>
          <a:xfrm>
            <a:off x="3902370" y="81771"/>
            <a:ext cx="3340403"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 binding energy</a:t>
            </a:r>
          </a:p>
        </p:txBody>
      </p:sp>
      <p:cxnSp>
        <p:nvCxnSpPr>
          <p:cNvPr id="11" name="Straight Connector 10">
            <a:extLst>
              <a:ext uri="{FF2B5EF4-FFF2-40B4-BE49-F238E27FC236}">
                <a16:creationId xmlns:a16="http://schemas.microsoft.com/office/drawing/2014/main" id="{0621FBAF-539B-CFE3-25C6-6DBEC73EB16D}"/>
              </a:ext>
            </a:extLst>
          </p:cNvPr>
          <p:cNvCxnSpPr/>
          <p:nvPr/>
        </p:nvCxnSpPr>
        <p:spPr>
          <a:xfrm>
            <a:off x="1237129" y="4845525"/>
            <a:ext cx="1873623"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8D2AEFE-40CC-27C8-91FF-A5F4D60B163F}"/>
              </a:ext>
            </a:extLst>
          </p:cNvPr>
          <p:cNvSpPr txBox="1"/>
          <p:nvPr/>
        </p:nvSpPr>
        <p:spPr>
          <a:xfrm>
            <a:off x="4141695" y="1703294"/>
            <a:ext cx="786204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X-ray Source energy:</a:t>
            </a:r>
          </a:p>
          <a:p>
            <a:endParaRPr lang="en-US" dirty="0"/>
          </a:p>
          <a:p>
            <a:r>
              <a:rPr lang="en-US" dirty="0">
                <a:latin typeface="Arial" panose="020B0604020202020204" pitchFamily="34" charset="0"/>
                <a:cs typeface="Arial" panose="020B0604020202020204" pitchFamily="34" charset="0"/>
              </a:rPr>
              <a:t>(Photoelectron kinetic energy) + (emitter binding energy ) + (work function)</a:t>
            </a:r>
          </a:p>
        </p:txBody>
      </p:sp>
      <p:cxnSp>
        <p:nvCxnSpPr>
          <p:cNvPr id="13" name="Straight Connector 12">
            <a:extLst>
              <a:ext uri="{FF2B5EF4-FFF2-40B4-BE49-F238E27FC236}">
                <a16:creationId xmlns:a16="http://schemas.microsoft.com/office/drawing/2014/main" id="{3491BAA9-867D-0A94-0243-A6E84E0EC695}"/>
              </a:ext>
            </a:extLst>
          </p:cNvPr>
          <p:cNvCxnSpPr>
            <a:cxnSpLocks/>
          </p:cNvCxnSpPr>
          <p:nvPr/>
        </p:nvCxnSpPr>
        <p:spPr>
          <a:xfrm>
            <a:off x="10183906" y="2626624"/>
            <a:ext cx="16315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370DD08-8B86-E757-266C-E6EEEE578B64}"/>
              </a:ext>
            </a:extLst>
          </p:cNvPr>
          <p:cNvSpPr txBox="1"/>
          <p:nvPr/>
        </p:nvSpPr>
        <p:spPr>
          <a:xfrm>
            <a:off x="9897034" y="2689411"/>
            <a:ext cx="2294966"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 a few eV, so negligible</a:t>
            </a:r>
          </a:p>
        </p:txBody>
      </p:sp>
      <p:cxnSp>
        <p:nvCxnSpPr>
          <p:cNvPr id="17" name="Straight Arrow Connector 16">
            <a:extLst>
              <a:ext uri="{FF2B5EF4-FFF2-40B4-BE49-F238E27FC236}">
                <a16:creationId xmlns:a16="http://schemas.microsoft.com/office/drawing/2014/main" id="{403F8003-9A87-846D-9A63-135FD738DCAB}"/>
              </a:ext>
            </a:extLst>
          </p:cNvPr>
          <p:cNvCxnSpPr/>
          <p:nvPr/>
        </p:nvCxnSpPr>
        <p:spPr>
          <a:xfrm>
            <a:off x="5791200" y="2770094"/>
            <a:ext cx="0" cy="8382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9D076B7-40F7-2A52-607C-EE5DA0ADB055}"/>
              </a:ext>
            </a:extLst>
          </p:cNvPr>
          <p:cNvCxnSpPr/>
          <p:nvPr/>
        </p:nvCxnSpPr>
        <p:spPr>
          <a:xfrm>
            <a:off x="8848165" y="2770093"/>
            <a:ext cx="0" cy="8382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2411DFF-276A-4D01-4217-51E494C57D0A}"/>
              </a:ext>
            </a:extLst>
          </p:cNvPr>
          <p:cNvSpPr txBox="1"/>
          <p:nvPr/>
        </p:nvSpPr>
        <p:spPr>
          <a:xfrm>
            <a:off x="4814046" y="3012576"/>
            <a:ext cx="8695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600eV</a:t>
            </a:r>
          </a:p>
        </p:txBody>
      </p:sp>
      <p:sp>
        <p:nvSpPr>
          <p:cNvPr id="20" name="TextBox 19">
            <a:extLst>
              <a:ext uri="{FF2B5EF4-FFF2-40B4-BE49-F238E27FC236}">
                <a16:creationId xmlns:a16="http://schemas.microsoft.com/office/drawing/2014/main" id="{F268C586-DBDA-0A28-3919-C209F83C052B}"/>
              </a:ext>
            </a:extLst>
          </p:cNvPr>
          <p:cNvSpPr txBox="1"/>
          <p:nvPr/>
        </p:nvSpPr>
        <p:spPr>
          <a:xfrm>
            <a:off x="7808263" y="3012576"/>
            <a:ext cx="10399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231.1eV</a:t>
            </a:r>
          </a:p>
        </p:txBody>
      </p:sp>
      <p:sp>
        <p:nvSpPr>
          <p:cNvPr id="21" name="TextBox 20">
            <a:extLst>
              <a:ext uri="{FF2B5EF4-FFF2-40B4-BE49-F238E27FC236}">
                <a16:creationId xmlns:a16="http://schemas.microsoft.com/office/drawing/2014/main" id="{60F8892C-28F4-73D5-9791-E36E094A42D3}"/>
              </a:ext>
            </a:extLst>
          </p:cNvPr>
          <p:cNvSpPr txBox="1"/>
          <p:nvPr/>
        </p:nvSpPr>
        <p:spPr>
          <a:xfrm>
            <a:off x="4814046" y="4086955"/>
            <a:ext cx="8695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600eV</a:t>
            </a:r>
          </a:p>
        </p:txBody>
      </p:sp>
      <p:sp>
        <p:nvSpPr>
          <p:cNvPr id="22" name="TextBox 21">
            <a:extLst>
              <a:ext uri="{FF2B5EF4-FFF2-40B4-BE49-F238E27FC236}">
                <a16:creationId xmlns:a16="http://schemas.microsoft.com/office/drawing/2014/main" id="{BF2811A1-2EC3-99EA-2E51-32B3A54ADF5E}"/>
              </a:ext>
            </a:extLst>
          </p:cNvPr>
          <p:cNvSpPr txBox="1"/>
          <p:nvPr/>
        </p:nvSpPr>
        <p:spPr>
          <a:xfrm>
            <a:off x="7242773" y="4086955"/>
            <a:ext cx="3585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C4A3D200-28D7-1DC4-61B0-19CD0926137E}"/>
              </a:ext>
            </a:extLst>
          </p:cNvPr>
          <p:cNvSpPr txBox="1"/>
          <p:nvPr/>
        </p:nvSpPr>
        <p:spPr>
          <a:xfrm>
            <a:off x="7821706" y="4086955"/>
            <a:ext cx="112506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231.1eV</a:t>
            </a:r>
          </a:p>
        </p:txBody>
      </p:sp>
      <p:sp>
        <p:nvSpPr>
          <p:cNvPr id="24" name="TextBox 23">
            <a:extLst>
              <a:ext uri="{FF2B5EF4-FFF2-40B4-BE49-F238E27FC236}">
                <a16:creationId xmlns:a16="http://schemas.microsoft.com/office/drawing/2014/main" id="{ABDF8740-172D-A89C-FD1F-9EC0B8D65997}"/>
              </a:ext>
            </a:extLst>
          </p:cNvPr>
          <p:cNvSpPr txBox="1"/>
          <p:nvPr/>
        </p:nvSpPr>
        <p:spPr>
          <a:xfrm>
            <a:off x="9897034" y="4086955"/>
            <a:ext cx="129763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831.1eV</a:t>
            </a:r>
          </a:p>
        </p:txBody>
      </p:sp>
      <p:cxnSp>
        <p:nvCxnSpPr>
          <p:cNvPr id="27" name="Straight Connector 26">
            <a:extLst>
              <a:ext uri="{FF2B5EF4-FFF2-40B4-BE49-F238E27FC236}">
                <a16:creationId xmlns:a16="http://schemas.microsoft.com/office/drawing/2014/main" id="{675E75BA-1F16-211F-C2CE-E04CC024D03F}"/>
              </a:ext>
            </a:extLst>
          </p:cNvPr>
          <p:cNvCxnSpPr>
            <a:cxnSpLocks/>
          </p:cNvCxnSpPr>
          <p:nvPr/>
        </p:nvCxnSpPr>
        <p:spPr>
          <a:xfrm>
            <a:off x="10139763" y="2250553"/>
            <a:ext cx="1675719" cy="46166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07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E429F-4F47-8AF6-2F6B-A6E801353E12}"/>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4ACD96C-6A75-7180-0B2B-2F62D1A348A0}"/>
              </a:ext>
            </a:extLst>
          </p:cNvPr>
          <p:cNvSpPr>
            <a:spLocks noGrp="1"/>
          </p:cNvSpPr>
          <p:nvPr>
            <p:ph idx="1"/>
          </p:nvPr>
        </p:nvSpPr>
        <p:spPr>
          <a:xfrm>
            <a:off x="208454" y="4498250"/>
            <a:ext cx="7286155" cy="449247"/>
          </a:xfrm>
        </p:spPr>
        <p:txBody>
          <a:bodyPr>
            <a:normAutofit fontScale="62500" lnSpcReduction="20000"/>
          </a:bodyPr>
          <a:lstStyle/>
          <a:p>
            <a:r>
              <a:rPr lang="en-GB" altLang="ja-JP" sz="2900" dirty="0">
                <a:latin typeface="Arial" panose="020B0604020202020204" pitchFamily="34" charset="0"/>
                <a:cs typeface="Arial" panose="020B0604020202020204" pitchFamily="34" charset="0"/>
              </a:rPr>
              <a:t>Small</a:t>
            </a:r>
            <a:r>
              <a:rPr lang="en-GB" altLang="ja-JP" sz="2900" baseline="0" dirty="0">
                <a:latin typeface="Arial" panose="020B0604020202020204" pitchFamily="34" charset="0"/>
                <a:cs typeface="Arial" panose="020B0604020202020204" pitchFamily="34" charset="0"/>
              </a:rPr>
              <a:t> structural changes </a:t>
            </a:r>
            <a:r>
              <a:rPr lang="en-GB" altLang="ja-JP" sz="2900" dirty="0">
                <a:latin typeface="Arial" panose="020B0604020202020204" pitchFamily="34" charset="0"/>
                <a:cs typeface="Arial" panose="020B0604020202020204" pitchFamily="34" charset="0"/>
              </a:rPr>
              <a:t>are</a:t>
            </a:r>
            <a:r>
              <a:rPr lang="en-GB" altLang="ja-JP" sz="2900" baseline="0" dirty="0">
                <a:latin typeface="Arial" panose="020B0604020202020204" pitchFamily="34" charset="0"/>
                <a:cs typeface="Arial" panose="020B0604020202020204" pitchFamily="34" charset="0"/>
              </a:rPr>
              <a:t> responsible for essential properties.</a:t>
            </a:r>
            <a:endParaRPr lang="en-GB" altLang="ja-JP" sz="2900" dirty="0">
              <a:latin typeface="Arial" panose="020B0604020202020204" pitchFamily="34" charset="0"/>
              <a:cs typeface="Arial" panose="020B0604020202020204" pitchFamily="34" charset="0"/>
            </a:endParaRPr>
          </a:p>
          <a:p>
            <a:endParaRPr lang="en-GB" altLang="ja-JP" sz="2045" dirty="0"/>
          </a:p>
        </p:txBody>
      </p:sp>
      <p:cxnSp>
        <p:nvCxnSpPr>
          <p:cNvPr id="10" name="Connecteur droit avec flèche 352">
            <a:extLst>
              <a:ext uri="{FF2B5EF4-FFF2-40B4-BE49-F238E27FC236}">
                <a16:creationId xmlns:a16="http://schemas.microsoft.com/office/drawing/2014/main" id="{447DB991-5744-EE18-04BA-8E2F55439840}"/>
              </a:ext>
            </a:extLst>
          </p:cNvPr>
          <p:cNvCxnSpPr/>
          <p:nvPr/>
        </p:nvCxnSpPr>
        <p:spPr>
          <a:xfrm>
            <a:off x="1288030" y="3580505"/>
            <a:ext cx="1013980" cy="0"/>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1" name="ZoneTexte 353">
            <a:extLst>
              <a:ext uri="{FF2B5EF4-FFF2-40B4-BE49-F238E27FC236}">
                <a16:creationId xmlns:a16="http://schemas.microsoft.com/office/drawing/2014/main" id="{621FDC7F-84AA-4E91-DB74-E135FBE2A62C}"/>
              </a:ext>
            </a:extLst>
          </p:cNvPr>
          <p:cNvSpPr txBox="1"/>
          <p:nvPr/>
        </p:nvSpPr>
        <p:spPr>
          <a:xfrm>
            <a:off x="1251487" y="3660346"/>
            <a:ext cx="1224248" cy="386131"/>
          </a:xfrm>
          <a:prstGeom prst="rect">
            <a:avLst/>
          </a:prstGeom>
          <a:noFill/>
        </p:spPr>
        <p:txBody>
          <a:bodyPr wrap="square" rtlCol="0">
            <a:spAutoFit/>
          </a:bodyPr>
          <a:lstStyle/>
          <a:p>
            <a:pPr algn="ctr"/>
            <a:r>
              <a:rPr lang="fr-FR" sz="1909" dirty="0">
                <a:latin typeface="Arial" panose="020B0604020202020204" pitchFamily="34" charset="0"/>
                <a:cs typeface="Arial" panose="020B0604020202020204" pitchFamily="34" charset="0"/>
              </a:rPr>
              <a:t>3,905 Å</a:t>
            </a:r>
          </a:p>
        </p:txBody>
      </p:sp>
      <p:sp>
        <p:nvSpPr>
          <p:cNvPr id="310" name="テキスト ボックス 309">
            <a:extLst>
              <a:ext uri="{FF2B5EF4-FFF2-40B4-BE49-F238E27FC236}">
                <a16:creationId xmlns:a16="http://schemas.microsoft.com/office/drawing/2014/main" id="{C93FB264-9866-97BE-1166-DAC5FEC3F84A}"/>
              </a:ext>
            </a:extLst>
          </p:cNvPr>
          <p:cNvSpPr txBox="1"/>
          <p:nvPr/>
        </p:nvSpPr>
        <p:spPr>
          <a:xfrm>
            <a:off x="1986544" y="86356"/>
            <a:ext cx="7286155"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Is theta scan valid for Ti-offset capturing ?</a:t>
            </a:r>
          </a:p>
        </p:txBody>
      </p:sp>
      <p:sp>
        <p:nvSpPr>
          <p:cNvPr id="18" name="テキスト ボックス 17">
            <a:extLst>
              <a:ext uri="{FF2B5EF4-FFF2-40B4-BE49-F238E27FC236}">
                <a16:creationId xmlns:a16="http://schemas.microsoft.com/office/drawing/2014/main" id="{FB4720B3-A775-E151-D109-1044A250A42A}"/>
              </a:ext>
            </a:extLst>
          </p:cNvPr>
          <p:cNvSpPr txBox="1"/>
          <p:nvPr/>
        </p:nvSpPr>
        <p:spPr>
          <a:xfrm>
            <a:off x="208454" y="4887911"/>
            <a:ext cx="6483361" cy="663130"/>
          </a:xfrm>
          <a:prstGeom prst="rect">
            <a:avLst/>
          </a:prstGeom>
          <a:noFill/>
        </p:spPr>
        <p:txBody>
          <a:bodyPr wrap="square" rtlCol="0">
            <a:spAutoFit/>
          </a:bodyPr>
          <a:lstStyle/>
          <a:p>
            <a:pPr marL="311719" indent="-311719">
              <a:buFont typeface="Arial" panose="020B0604020202020204" pitchFamily="34" charset="0"/>
              <a:buChar char="•"/>
            </a:pPr>
            <a:r>
              <a:rPr lang="en-GB" altLang="ja-JP" dirty="0">
                <a:latin typeface="Arial" panose="020B0604020202020204" pitchFamily="34" charset="0"/>
                <a:cs typeface="Arial" panose="020B0604020202020204" pitchFamily="34" charset="0"/>
              </a:rPr>
              <a:t>To understand and/or control these properties, we need: </a:t>
            </a:r>
          </a:p>
          <a:p>
            <a:r>
              <a:rPr lang="en-GB" altLang="ja-JP" sz="1909" dirty="0">
                <a:latin typeface="Arial" panose="020B0604020202020204" pitchFamily="34" charset="0"/>
                <a:cs typeface="Arial" panose="020B0604020202020204" pitchFamily="34" charset="0"/>
              </a:rPr>
              <a:t>✓ Surface sensitivity</a:t>
            </a:r>
            <a:endParaRPr kumimoji="1" lang="ja-JP" altLang="en-US" sz="1909"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802A80D9-4173-FBEE-8D01-D4F1AB4A2E84}"/>
              </a:ext>
            </a:extLst>
          </p:cNvPr>
          <p:cNvGrpSpPr/>
          <p:nvPr/>
        </p:nvGrpSpPr>
        <p:grpSpPr>
          <a:xfrm>
            <a:off x="1062569" y="1659979"/>
            <a:ext cx="1760610" cy="1754060"/>
            <a:chOff x="10961629" y="1340851"/>
            <a:chExt cx="2788357" cy="2777984"/>
          </a:xfrm>
        </p:grpSpPr>
        <p:grpSp>
          <p:nvGrpSpPr>
            <p:cNvPr id="315" name="Group 314">
              <a:extLst>
                <a:ext uri="{FF2B5EF4-FFF2-40B4-BE49-F238E27FC236}">
                  <a16:creationId xmlns:a16="http://schemas.microsoft.com/office/drawing/2014/main" id="{3307BFE8-965F-77FF-C2ED-D1217A14EB51}"/>
                </a:ext>
              </a:extLst>
            </p:cNvPr>
            <p:cNvGrpSpPr/>
            <p:nvPr/>
          </p:nvGrpSpPr>
          <p:grpSpPr>
            <a:xfrm>
              <a:off x="10961629" y="1340851"/>
              <a:ext cx="2788357" cy="2777984"/>
              <a:chOff x="14834" y="6195"/>
              <a:chExt cx="3871" cy="3889"/>
            </a:xfrm>
          </p:grpSpPr>
          <p:sp>
            <p:nvSpPr>
              <p:cNvPr id="316" name="Ellipse 350">
                <a:extLst>
                  <a:ext uri="{FF2B5EF4-FFF2-40B4-BE49-F238E27FC236}">
                    <a16:creationId xmlns:a16="http://schemas.microsoft.com/office/drawing/2014/main" id="{E4FED559-ED05-E839-1D63-C8FF3A0778CE}"/>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17" name="Connecteur droit 354">
                <a:extLst>
                  <a:ext uri="{FF2B5EF4-FFF2-40B4-BE49-F238E27FC236}">
                    <a16:creationId xmlns:a16="http://schemas.microsoft.com/office/drawing/2014/main" id="{5FC3DA46-124A-EEFD-4473-A1C6ECFB8911}"/>
                  </a:ext>
                </a:extLst>
              </p:cNvPr>
              <p:cNvCxnSpPr>
                <a:endCxn id="318"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318" name="Ellipse 355">
                <a:extLst>
                  <a:ext uri="{FF2B5EF4-FFF2-40B4-BE49-F238E27FC236}">
                    <a16:creationId xmlns:a16="http://schemas.microsoft.com/office/drawing/2014/main" id="{8C2A4894-7645-13B9-7CF4-7B9A45B0E1E2}"/>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9" name="Ellipse 356">
                <a:extLst>
                  <a:ext uri="{FF2B5EF4-FFF2-40B4-BE49-F238E27FC236}">
                    <a16:creationId xmlns:a16="http://schemas.microsoft.com/office/drawing/2014/main" id="{0F5DBDD0-5B5F-E9E7-12E2-952CFB4B1214}"/>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320" name="Ellipse 357">
                <a:extLst>
                  <a:ext uri="{FF2B5EF4-FFF2-40B4-BE49-F238E27FC236}">
                    <a16:creationId xmlns:a16="http://schemas.microsoft.com/office/drawing/2014/main" id="{321F820E-0220-0735-FC2E-D88C86B1301F}"/>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21" name="Ellipse 358">
                <a:extLst>
                  <a:ext uri="{FF2B5EF4-FFF2-40B4-BE49-F238E27FC236}">
                    <a16:creationId xmlns:a16="http://schemas.microsoft.com/office/drawing/2014/main" id="{C82A8718-5FA3-866D-9D82-A32B3B8EEF70}"/>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2" name="Connecteur droit 359">
                <a:extLst>
                  <a:ext uri="{FF2B5EF4-FFF2-40B4-BE49-F238E27FC236}">
                    <a16:creationId xmlns:a16="http://schemas.microsoft.com/office/drawing/2014/main" id="{A37A22B1-A260-7EAA-5B58-78CE11DCF2CB}"/>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23" name="Ellipse 360">
                <a:extLst>
                  <a:ext uri="{FF2B5EF4-FFF2-40B4-BE49-F238E27FC236}">
                    <a16:creationId xmlns:a16="http://schemas.microsoft.com/office/drawing/2014/main" id="{30F68660-D439-7221-7248-64994D6F70DC}"/>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4" name="Connecteur droit 361">
                <a:extLst>
                  <a:ext uri="{FF2B5EF4-FFF2-40B4-BE49-F238E27FC236}">
                    <a16:creationId xmlns:a16="http://schemas.microsoft.com/office/drawing/2014/main" id="{803375F4-7CEF-E6FF-2FFC-A65C2AFEE9EE}"/>
                  </a:ext>
                </a:extLst>
              </p:cNvPr>
              <p:cNvCxnSpPr>
                <a:stCxn id="318" idx="6"/>
                <a:endCxn id="319"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5" name="Connecteur droit 362">
                <a:extLst>
                  <a:ext uri="{FF2B5EF4-FFF2-40B4-BE49-F238E27FC236}">
                    <a16:creationId xmlns:a16="http://schemas.microsoft.com/office/drawing/2014/main" id="{82396B7E-A589-200E-CF23-C2436F82D329}"/>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6" name="Connecteur droit 363">
                <a:extLst>
                  <a:ext uri="{FF2B5EF4-FFF2-40B4-BE49-F238E27FC236}">
                    <a16:creationId xmlns:a16="http://schemas.microsoft.com/office/drawing/2014/main" id="{165303DF-1FCF-3E0A-5851-DE9F6EF12053}"/>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7" name="Connecteur droit 364">
                <a:extLst>
                  <a:ext uri="{FF2B5EF4-FFF2-40B4-BE49-F238E27FC236}">
                    <a16:creationId xmlns:a16="http://schemas.microsoft.com/office/drawing/2014/main" id="{731F3ACF-B1C8-5A99-4EF0-387156A9745F}"/>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8" name="Connecteur droit 365">
                <a:extLst>
                  <a:ext uri="{FF2B5EF4-FFF2-40B4-BE49-F238E27FC236}">
                    <a16:creationId xmlns:a16="http://schemas.microsoft.com/office/drawing/2014/main" id="{0FE16F09-95D0-66B2-F6B0-B18699C5B7D3}"/>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9" name="Connecteur droit 366">
                <a:extLst>
                  <a:ext uri="{FF2B5EF4-FFF2-40B4-BE49-F238E27FC236}">
                    <a16:creationId xmlns:a16="http://schemas.microsoft.com/office/drawing/2014/main" id="{F1C8F161-6CC3-42AF-2694-C5DFF79025C2}"/>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30" name="Ellipse 367">
                <a:extLst>
                  <a:ext uri="{FF2B5EF4-FFF2-40B4-BE49-F238E27FC236}">
                    <a16:creationId xmlns:a16="http://schemas.microsoft.com/office/drawing/2014/main" id="{C8B8EEDA-0475-03D8-B776-9EAE902F6FE0}"/>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1" name="Ellipse 368">
                <a:extLst>
                  <a:ext uri="{FF2B5EF4-FFF2-40B4-BE49-F238E27FC236}">
                    <a16:creationId xmlns:a16="http://schemas.microsoft.com/office/drawing/2014/main" id="{FBBA2E6B-10A4-7233-A1AF-DD0070590135}"/>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32" name="Connecteur droit 369">
                <a:extLst>
                  <a:ext uri="{FF2B5EF4-FFF2-40B4-BE49-F238E27FC236}">
                    <a16:creationId xmlns:a16="http://schemas.microsoft.com/office/drawing/2014/main" id="{3897DB88-FFAD-CADB-B759-0A4A27713EBF}"/>
                  </a:ext>
                </a:extLst>
              </p:cNvPr>
              <p:cNvCxnSpPr>
                <a:stCxn id="330" idx="0"/>
                <a:endCxn id="323"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3" name="Connecteur droit 370">
                <a:extLst>
                  <a:ext uri="{FF2B5EF4-FFF2-40B4-BE49-F238E27FC236}">
                    <a16:creationId xmlns:a16="http://schemas.microsoft.com/office/drawing/2014/main" id="{D15FA0BA-8516-BA85-6E64-4AD71EBFD096}"/>
                  </a:ext>
                </a:extLst>
              </p:cNvPr>
              <p:cNvCxnSpPr>
                <a:stCxn id="331" idx="0"/>
                <a:endCxn id="338"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4" name="Connecteur droit 371">
                <a:extLst>
                  <a:ext uri="{FF2B5EF4-FFF2-40B4-BE49-F238E27FC236}">
                    <a16:creationId xmlns:a16="http://schemas.microsoft.com/office/drawing/2014/main" id="{538728DA-4864-E21A-8377-2DE4FE3B3AA6}"/>
                  </a:ext>
                </a:extLst>
              </p:cNvPr>
              <p:cNvCxnSpPr>
                <a:stCxn id="321" idx="0"/>
                <a:endCxn id="319"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335" name="Ellipse 372">
                <a:extLst>
                  <a:ext uri="{FF2B5EF4-FFF2-40B4-BE49-F238E27FC236}">
                    <a16:creationId xmlns:a16="http://schemas.microsoft.com/office/drawing/2014/main" id="{CB14DA6E-FD8B-F684-DECB-F1E60105FAAC}"/>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6" name="Ellipse 373">
                <a:extLst>
                  <a:ext uri="{FF2B5EF4-FFF2-40B4-BE49-F238E27FC236}">
                    <a16:creationId xmlns:a16="http://schemas.microsoft.com/office/drawing/2014/main" id="{CB4AC5C6-DF80-A97B-278F-E218ABE2C628}"/>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37" name="Connecteur droit 375">
                <a:extLst>
                  <a:ext uri="{FF2B5EF4-FFF2-40B4-BE49-F238E27FC236}">
                    <a16:creationId xmlns:a16="http://schemas.microsoft.com/office/drawing/2014/main" id="{4278D7DE-2EBB-AF77-B7A9-BC89EB21963E}"/>
                  </a:ext>
                </a:extLst>
              </p:cNvPr>
              <p:cNvCxnSpPr>
                <a:stCxn id="323" idx="6"/>
                <a:endCxn id="338"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338" name="Ellipse 376">
                <a:extLst>
                  <a:ext uri="{FF2B5EF4-FFF2-40B4-BE49-F238E27FC236}">
                    <a16:creationId xmlns:a16="http://schemas.microsoft.com/office/drawing/2014/main" id="{5B6F01C9-55AA-5328-B897-E004440E9C25}"/>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39" name="Ellipse 374">
                <a:extLst>
                  <a:ext uri="{FF2B5EF4-FFF2-40B4-BE49-F238E27FC236}">
                    <a16:creationId xmlns:a16="http://schemas.microsoft.com/office/drawing/2014/main" id="{F41D8068-C325-B71E-4FC9-C6F1072EE6A6}"/>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40" name="Ellipse 379">
                <a:extLst>
                  <a:ext uri="{FF2B5EF4-FFF2-40B4-BE49-F238E27FC236}">
                    <a16:creationId xmlns:a16="http://schemas.microsoft.com/office/drawing/2014/main" id="{7AE2BCBD-08B6-EA83-1A29-7B7F322947A6}"/>
                  </a:ext>
                </a:extLst>
              </p:cNvPr>
              <p:cNvSpPr/>
              <p:nvPr/>
            </p:nvSpPr>
            <p:spPr>
              <a:xfrm>
                <a:off x="16391" y="7695"/>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41" name="Ellipse 381">
                <a:extLst>
                  <a:ext uri="{FF2B5EF4-FFF2-40B4-BE49-F238E27FC236}">
                    <a16:creationId xmlns:a16="http://schemas.microsoft.com/office/drawing/2014/main" id="{D4BE9F1B-1C15-7EA7-3831-6E559F52EBB1}"/>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344" name="Ellipse 372">
              <a:extLst>
                <a:ext uri="{FF2B5EF4-FFF2-40B4-BE49-F238E27FC236}">
                  <a16:creationId xmlns:a16="http://schemas.microsoft.com/office/drawing/2014/main" id="{C1B6A3F9-2E46-969A-A138-576F18AC4B73}"/>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4" name="TextBox 3">
              <a:extLst>
                <a:ext uri="{FF2B5EF4-FFF2-40B4-BE49-F238E27FC236}">
                  <a16:creationId xmlns:a16="http://schemas.microsoft.com/office/drawing/2014/main" id="{C4BC6481-BDE2-FF56-506A-6178DCBBEEC4}"/>
                </a:ext>
              </a:extLst>
            </p:cNvPr>
            <p:cNvSpPr txBox="1"/>
            <p:nvPr/>
          </p:nvSpPr>
          <p:spPr>
            <a:xfrm>
              <a:off x="12670941" y="1826891"/>
              <a:ext cx="585624"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Sr</a:t>
              </a:r>
            </a:p>
          </p:txBody>
        </p:sp>
        <p:sp>
          <p:nvSpPr>
            <p:cNvPr id="5" name="TextBox 4">
              <a:extLst>
                <a:ext uri="{FF2B5EF4-FFF2-40B4-BE49-F238E27FC236}">
                  <a16:creationId xmlns:a16="http://schemas.microsoft.com/office/drawing/2014/main" id="{CE29AE45-EFB2-43FE-4566-1618D2998231}"/>
                </a:ext>
              </a:extLst>
            </p:cNvPr>
            <p:cNvSpPr txBox="1"/>
            <p:nvPr/>
          </p:nvSpPr>
          <p:spPr>
            <a:xfrm>
              <a:off x="12121644" y="2470619"/>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Ti</a:t>
              </a:r>
            </a:p>
          </p:txBody>
        </p:sp>
        <p:sp>
          <p:nvSpPr>
            <p:cNvPr id="7" name="TextBox 6">
              <a:extLst>
                <a:ext uri="{FF2B5EF4-FFF2-40B4-BE49-F238E27FC236}">
                  <a16:creationId xmlns:a16="http://schemas.microsoft.com/office/drawing/2014/main" id="{EC3ED280-889B-2385-0323-3C6F86E965AC}"/>
                </a:ext>
              </a:extLst>
            </p:cNvPr>
            <p:cNvSpPr txBox="1"/>
            <p:nvPr/>
          </p:nvSpPr>
          <p:spPr>
            <a:xfrm>
              <a:off x="12943184" y="2586478"/>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O</a:t>
              </a:r>
            </a:p>
          </p:txBody>
        </p:sp>
      </p:grpSp>
      <p:sp>
        <p:nvSpPr>
          <p:cNvPr id="6" name="TextBox 5">
            <a:extLst>
              <a:ext uri="{FF2B5EF4-FFF2-40B4-BE49-F238E27FC236}">
                <a16:creationId xmlns:a16="http://schemas.microsoft.com/office/drawing/2014/main" id="{E8D8933D-9F66-9E31-6593-9E1FF960DDB5}"/>
              </a:ext>
            </a:extLst>
          </p:cNvPr>
          <p:cNvSpPr txBox="1"/>
          <p:nvPr/>
        </p:nvSpPr>
        <p:spPr>
          <a:xfrm>
            <a:off x="138594" y="920224"/>
            <a:ext cx="1847950" cy="369332"/>
          </a:xfrm>
          <a:prstGeom prst="rect">
            <a:avLst/>
          </a:prstGeom>
          <a:noFill/>
        </p:spPr>
        <p:txBody>
          <a:bodyPr wrap="square" rtlCol="0">
            <a:spAutoFit/>
          </a:bodyPr>
          <a:lstStyle/>
          <a:p>
            <a:r>
              <a:rPr lang="en-US" dirty="0">
                <a:latin typeface="Arial" panose="02080604020202020204" pitchFamily="34" charset="0"/>
                <a:cs typeface="Arial" panose="02080604020202020204" pitchFamily="34" charset="0"/>
              </a:rPr>
              <a:t>SrTiO</a:t>
            </a:r>
            <a:r>
              <a:rPr lang="en-US" baseline="-25000" dirty="0">
                <a:latin typeface="Arial" panose="02080604020202020204" pitchFamily="34" charset="0"/>
                <a:cs typeface="Arial" panose="02080604020202020204" pitchFamily="34" charset="0"/>
              </a:rPr>
              <a:t>3</a:t>
            </a:r>
            <a:r>
              <a:rPr lang="en-US" dirty="0">
                <a:latin typeface="Arial" panose="02080604020202020204" pitchFamily="34" charset="0"/>
                <a:cs typeface="Arial" panose="02080604020202020204" pitchFamily="34" charset="0"/>
              </a:rPr>
              <a:t> </a:t>
            </a:r>
            <a:r>
              <a:rPr lang="en-US" dirty="0">
                <a:latin typeface="Arial" panose="020B0604020202020204" pitchFamily="34" charset="0"/>
                <a:cs typeface="Arial" panose="020B0604020202020204" pitchFamily="34" charset="0"/>
              </a:rPr>
              <a:t>unit cell</a:t>
            </a:r>
          </a:p>
        </p:txBody>
      </p:sp>
      <p:sp>
        <p:nvSpPr>
          <p:cNvPr id="12" name="TextBox 11">
            <a:extLst>
              <a:ext uri="{FF2B5EF4-FFF2-40B4-BE49-F238E27FC236}">
                <a16:creationId xmlns:a16="http://schemas.microsoft.com/office/drawing/2014/main" id="{E26659E2-24BA-9F69-7B15-B828F4179439}"/>
              </a:ext>
            </a:extLst>
          </p:cNvPr>
          <p:cNvSpPr txBox="1"/>
          <p:nvPr/>
        </p:nvSpPr>
        <p:spPr>
          <a:xfrm>
            <a:off x="4894127" y="926085"/>
            <a:ext cx="592973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substrate, it has:</a:t>
            </a:r>
          </a:p>
          <a:p>
            <a:r>
              <a:rPr lang="en-US" dirty="0">
                <a:latin typeface="Arial" panose="020B0604020202020204" pitchFamily="34" charset="0"/>
                <a:cs typeface="Arial" panose="020B0604020202020204" pitchFamily="34" charset="0"/>
              </a:rPr>
              <a:t>Ferroelectric phase transition at room temperature [1]</a:t>
            </a:r>
          </a:p>
        </p:txBody>
      </p:sp>
      <p:grpSp>
        <p:nvGrpSpPr>
          <p:cNvPr id="14" name="Group 13">
            <a:extLst>
              <a:ext uri="{FF2B5EF4-FFF2-40B4-BE49-F238E27FC236}">
                <a16:creationId xmlns:a16="http://schemas.microsoft.com/office/drawing/2014/main" id="{71700769-F3F0-5601-E9DE-8279B3A697F1}"/>
              </a:ext>
            </a:extLst>
          </p:cNvPr>
          <p:cNvGrpSpPr/>
          <p:nvPr/>
        </p:nvGrpSpPr>
        <p:grpSpPr>
          <a:xfrm>
            <a:off x="5807677" y="1664208"/>
            <a:ext cx="1760610" cy="1754060"/>
            <a:chOff x="10961629" y="1340851"/>
            <a:chExt cx="2788357" cy="2777984"/>
          </a:xfrm>
        </p:grpSpPr>
        <p:grpSp>
          <p:nvGrpSpPr>
            <p:cNvPr id="15" name="Group 14">
              <a:extLst>
                <a:ext uri="{FF2B5EF4-FFF2-40B4-BE49-F238E27FC236}">
                  <a16:creationId xmlns:a16="http://schemas.microsoft.com/office/drawing/2014/main" id="{78A017E0-5A18-9C57-655A-D0E85B250F03}"/>
                </a:ext>
              </a:extLst>
            </p:cNvPr>
            <p:cNvGrpSpPr/>
            <p:nvPr/>
          </p:nvGrpSpPr>
          <p:grpSpPr>
            <a:xfrm>
              <a:off x="10961629" y="1340851"/>
              <a:ext cx="2788357" cy="2777984"/>
              <a:chOff x="14834" y="6195"/>
              <a:chExt cx="3871" cy="3889"/>
            </a:xfrm>
          </p:grpSpPr>
          <p:sp>
            <p:nvSpPr>
              <p:cNvPr id="21" name="Ellipse 350">
                <a:extLst>
                  <a:ext uri="{FF2B5EF4-FFF2-40B4-BE49-F238E27FC236}">
                    <a16:creationId xmlns:a16="http://schemas.microsoft.com/office/drawing/2014/main" id="{0D1C2E7A-3988-1BDD-1844-6AB9870903F0}"/>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2" name="Connecteur droit 354">
                <a:extLst>
                  <a:ext uri="{FF2B5EF4-FFF2-40B4-BE49-F238E27FC236}">
                    <a16:creationId xmlns:a16="http://schemas.microsoft.com/office/drawing/2014/main" id="{B062FD41-F81A-1A40-557D-FCABDC654753}"/>
                  </a:ext>
                </a:extLst>
              </p:cNvPr>
              <p:cNvCxnSpPr>
                <a:endCxn id="23"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23" name="Ellipse 355">
                <a:extLst>
                  <a:ext uri="{FF2B5EF4-FFF2-40B4-BE49-F238E27FC236}">
                    <a16:creationId xmlns:a16="http://schemas.microsoft.com/office/drawing/2014/main" id="{924BA8CA-3FCD-974C-32FE-BDF6831A546D}"/>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56">
                <a:extLst>
                  <a:ext uri="{FF2B5EF4-FFF2-40B4-BE49-F238E27FC236}">
                    <a16:creationId xmlns:a16="http://schemas.microsoft.com/office/drawing/2014/main" id="{F53EF9E5-BD88-8731-01BE-C17B6E38AD2C}"/>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357">
                <a:extLst>
                  <a:ext uri="{FF2B5EF4-FFF2-40B4-BE49-F238E27FC236}">
                    <a16:creationId xmlns:a16="http://schemas.microsoft.com/office/drawing/2014/main" id="{9BE82488-F99A-5850-AD0A-6D37309F08A4}"/>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58">
                <a:extLst>
                  <a:ext uri="{FF2B5EF4-FFF2-40B4-BE49-F238E27FC236}">
                    <a16:creationId xmlns:a16="http://schemas.microsoft.com/office/drawing/2014/main" id="{E4489A5F-DFAB-C7F9-45F6-05395649907B}"/>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59">
                <a:extLst>
                  <a:ext uri="{FF2B5EF4-FFF2-40B4-BE49-F238E27FC236}">
                    <a16:creationId xmlns:a16="http://schemas.microsoft.com/office/drawing/2014/main" id="{D6C8A622-43DB-1932-9CB5-D5754DFE1B96}"/>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28" name="Ellipse 360">
                <a:extLst>
                  <a:ext uri="{FF2B5EF4-FFF2-40B4-BE49-F238E27FC236}">
                    <a16:creationId xmlns:a16="http://schemas.microsoft.com/office/drawing/2014/main" id="{B0CD3746-C106-4573-92B4-16741744ACC4}"/>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9" name="Connecteur droit 361">
                <a:extLst>
                  <a:ext uri="{FF2B5EF4-FFF2-40B4-BE49-F238E27FC236}">
                    <a16:creationId xmlns:a16="http://schemas.microsoft.com/office/drawing/2014/main" id="{32BEF6A3-560D-7E2E-61FF-6F24F60C251C}"/>
                  </a:ext>
                </a:extLst>
              </p:cNvPr>
              <p:cNvCxnSpPr>
                <a:stCxn id="23" idx="6"/>
                <a:endCxn id="24"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362">
                <a:extLst>
                  <a:ext uri="{FF2B5EF4-FFF2-40B4-BE49-F238E27FC236}">
                    <a16:creationId xmlns:a16="http://schemas.microsoft.com/office/drawing/2014/main" id="{072D7F2F-880F-D1B9-656D-BFD038F4A79D}"/>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363">
                <a:extLst>
                  <a:ext uri="{FF2B5EF4-FFF2-40B4-BE49-F238E27FC236}">
                    <a16:creationId xmlns:a16="http://schemas.microsoft.com/office/drawing/2014/main" id="{6C31267F-B5D9-BD34-F9AC-71DA91E22763}"/>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364">
                <a:extLst>
                  <a:ext uri="{FF2B5EF4-FFF2-40B4-BE49-F238E27FC236}">
                    <a16:creationId xmlns:a16="http://schemas.microsoft.com/office/drawing/2014/main" id="{43D79831-6692-FE3D-175F-F2177A7120DE}"/>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365">
                <a:extLst>
                  <a:ext uri="{FF2B5EF4-FFF2-40B4-BE49-F238E27FC236}">
                    <a16:creationId xmlns:a16="http://schemas.microsoft.com/office/drawing/2014/main" id="{8269C3F1-441A-E01A-3CB2-D8930062FE14}"/>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366">
                <a:extLst>
                  <a:ext uri="{FF2B5EF4-FFF2-40B4-BE49-F238E27FC236}">
                    <a16:creationId xmlns:a16="http://schemas.microsoft.com/office/drawing/2014/main" id="{12BA0F58-75A5-A408-D2B5-ED36D1A353A5}"/>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5" name="Ellipse 367">
                <a:extLst>
                  <a:ext uri="{FF2B5EF4-FFF2-40B4-BE49-F238E27FC236}">
                    <a16:creationId xmlns:a16="http://schemas.microsoft.com/office/drawing/2014/main" id="{9F67FFFC-97F7-C275-B4C9-CF3D09E10136}"/>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6" name="Ellipse 368">
                <a:extLst>
                  <a:ext uri="{FF2B5EF4-FFF2-40B4-BE49-F238E27FC236}">
                    <a16:creationId xmlns:a16="http://schemas.microsoft.com/office/drawing/2014/main" id="{2A3FB555-9D28-536C-392E-4C7FA4706189}"/>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7" name="Connecteur droit 369">
                <a:extLst>
                  <a:ext uri="{FF2B5EF4-FFF2-40B4-BE49-F238E27FC236}">
                    <a16:creationId xmlns:a16="http://schemas.microsoft.com/office/drawing/2014/main" id="{756559B0-2C7A-7BC0-29A2-358F62D1767B}"/>
                  </a:ext>
                </a:extLst>
              </p:cNvPr>
              <p:cNvCxnSpPr>
                <a:stCxn id="35" idx="0"/>
                <a:endCxn id="28"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8" name="Connecteur droit 370">
                <a:extLst>
                  <a:ext uri="{FF2B5EF4-FFF2-40B4-BE49-F238E27FC236}">
                    <a16:creationId xmlns:a16="http://schemas.microsoft.com/office/drawing/2014/main" id="{E485CEBA-9F6A-814B-9CE6-9B3053EAE0F3}"/>
                  </a:ext>
                </a:extLst>
              </p:cNvPr>
              <p:cNvCxnSpPr>
                <a:stCxn id="36" idx="0"/>
                <a:endCxn id="43"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9" name="Connecteur droit 371">
                <a:extLst>
                  <a:ext uri="{FF2B5EF4-FFF2-40B4-BE49-F238E27FC236}">
                    <a16:creationId xmlns:a16="http://schemas.microsoft.com/office/drawing/2014/main" id="{1DC4A4DF-CB92-7053-0FCD-AA116D418EDB}"/>
                  </a:ext>
                </a:extLst>
              </p:cNvPr>
              <p:cNvCxnSpPr>
                <a:stCxn id="26" idx="0"/>
                <a:endCxn id="24"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40" name="Ellipse 372">
                <a:extLst>
                  <a:ext uri="{FF2B5EF4-FFF2-40B4-BE49-F238E27FC236}">
                    <a16:creationId xmlns:a16="http://schemas.microsoft.com/office/drawing/2014/main" id="{630B9A53-D675-0D94-57E4-8A2C83E88EEE}"/>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1" name="Ellipse 373">
                <a:extLst>
                  <a:ext uri="{FF2B5EF4-FFF2-40B4-BE49-F238E27FC236}">
                    <a16:creationId xmlns:a16="http://schemas.microsoft.com/office/drawing/2014/main" id="{4F752E29-B5D0-240E-845F-5949FF0D8B4A}"/>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2" name="Connecteur droit 375">
                <a:extLst>
                  <a:ext uri="{FF2B5EF4-FFF2-40B4-BE49-F238E27FC236}">
                    <a16:creationId xmlns:a16="http://schemas.microsoft.com/office/drawing/2014/main" id="{AEB584E5-F01E-AA26-22C9-9A3EF3E924F9}"/>
                  </a:ext>
                </a:extLst>
              </p:cNvPr>
              <p:cNvCxnSpPr>
                <a:stCxn id="28" idx="6"/>
                <a:endCxn id="43"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43" name="Ellipse 376">
                <a:extLst>
                  <a:ext uri="{FF2B5EF4-FFF2-40B4-BE49-F238E27FC236}">
                    <a16:creationId xmlns:a16="http://schemas.microsoft.com/office/drawing/2014/main" id="{DA34340D-394A-3716-0224-BA393EC1F8D3}"/>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4" name="Ellipse 374">
                <a:extLst>
                  <a:ext uri="{FF2B5EF4-FFF2-40B4-BE49-F238E27FC236}">
                    <a16:creationId xmlns:a16="http://schemas.microsoft.com/office/drawing/2014/main" id="{3E648E9E-44AF-A56C-C682-3BE72EDADFD7}"/>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5" name="Ellipse 379">
                <a:extLst>
                  <a:ext uri="{FF2B5EF4-FFF2-40B4-BE49-F238E27FC236}">
                    <a16:creationId xmlns:a16="http://schemas.microsoft.com/office/drawing/2014/main" id="{87010AC3-88EE-B37E-DE4C-2A9F8BFEE2C2}"/>
                  </a:ext>
                </a:extLst>
              </p:cNvPr>
              <p:cNvSpPr/>
              <p:nvPr/>
            </p:nvSpPr>
            <p:spPr>
              <a:xfrm>
                <a:off x="16391" y="7219"/>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6" name="Ellipse 381">
                <a:extLst>
                  <a:ext uri="{FF2B5EF4-FFF2-40B4-BE49-F238E27FC236}">
                    <a16:creationId xmlns:a16="http://schemas.microsoft.com/office/drawing/2014/main" id="{892EDEE8-0E55-1952-614B-8CEE3837E766}"/>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16" name="Ellipse 372">
              <a:extLst>
                <a:ext uri="{FF2B5EF4-FFF2-40B4-BE49-F238E27FC236}">
                  <a16:creationId xmlns:a16="http://schemas.microsoft.com/office/drawing/2014/main" id="{B2ECD533-D374-D5A6-5987-F7B062A30D03}"/>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dirty="0"/>
            </a:p>
          </p:txBody>
        </p:sp>
        <p:sp>
          <p:nvSpPr>
            <p:cNvPr id="17" name="TextBox 16">
              <a:extLst>
                <a:ext uri="{FF2B5EF4-FFF2-40B4-BE49-F238E27FC236}">
                  <a16:creationId xmlns:a16="http://schemas.microsoft.com/office/drawing/2014/main" id="{F3FC39F7-5A00-F9B8-4E1D-EDE490BE1515}"/>
                </a:ext>
              </a:extLst>
            </p:cNvPr>
            <p:cNvSpPr txBox="1"/>
            <p:nvPr/>
          </p:nvSpPr>
          <p:spPr>
            <a:xfrm>
              <a:off x="12670941" y="1826891"/>
              <a:ext cx="513081" cy="744360"/>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Sr</a:t>
              </a:r>
            </a:p>
          </p:txBody>
        </p:sp>
        <p:sp>
          <p:nvSpPr>
            <p:cNvPr id="19" name="TextBox 18">
              <a:extLst>
                <a:ext uri="{FF2B5EF4-FFF2-40B4-BE49-F238E27FC236}">
                  <a16:creationId xmlns:a16="http://schemas.microsoft.com/office/drawing/2014/main" id="{547BBF56-0339-1448-7792-E2F0EC80F1C5}"/>
                </a:ext>
              </a:extLst>
            </p:cNvPr>
            <p:cNvSpPr txBox="1"/>
            <p:nvPr/>
          </p:nvSpPr>
          <p:spPr>
            <a:xfrm>
              <a:off x="12121644" y="2114059"/>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Ti</a:t>
              </a:r>
            </a:p>
          </p:txBody>
        </p:sp>
        <p:sp>
          <p:nvSpPr>
            <p:cNvPr id="20" name="TextBox 19">
              <a:extLst>
                <a:ext uri="{FF2B5EF4-FFF2-40B4-BE49-F238E27FC236}">
                  <a16:creationId xmlns:a16="http://schemas.microsoft.com/office/drawing/2014/main" id="{2B3906E1-D73E-27CC-4372-D3BCFDD2A73E}"/>
                </a:ext>
              </a:extLst>
            </p:cNvPr>
            <p:cNvSpPr txBox="1"/>
            <p:nvPr/>
          </p:nvSpPr>
          <p:spPr>
            <a:xfrm>
              <a:off x="12943184" y="2586478"/>
              <a:ext cx="513081" cy="445297"/>
            </a:xfrm>
            <a:prstGeom prst="rect">
              <a:avLst/>
            </a:prstGeom>
            <a:noFill/>
          </p:spPr>
          <p:txBody>
            <a:bodyPr wrap="square" rtlCol="0">
              <a:spAutoFit/>
            </a:bodyPr>
            <a:lstStyle/>
            <a:p>
              <a:r>
                <a:rPr lang="en-US" sz="1227" dirty="0">
                  <a:latin typeface="Arial" panose="020B0604020202020204" pitchFamily="34" charset="0"/>
                  <a:cs typeface="Arial" panose="020B0604020202020204" pitchFamily="34" charset="0"/>
                </a:rPr>
                <a:t>O</a:t>
              </a:r>
            </a:p>
          </p:txBody>
        </p:sp>
      </p:grpSp>
      <p:sp>
        <p:nvSpPr>
          <p:cNvPr id="53" name="TextBox 52">
            <a:extLst>
              <a:ext uri="{FF2B5EF4-FFF2-40B4-BE49-F238E27FC236}">
                <a16:creationId xmlns:a16="http://schemas.microsoft.com/office/drawing/2014/main" id="{4437E470-EC9C-9FC5-DA0C-3CB043DC21D8}"/>
              </a:ext>
            </a:extLst>
          </p:cNvPr>
          <p:cNvSpPr txBox="1"/>
          <p:nvPr/>
        </p:nvSpPr>
        <p:spPr>
          <a:xfrm>
            <a:off x="7880239" y="2306419"/>
            <a:ext cx="40467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Polarization (induced by the Ti offset)</a:t>
            </a:r>
          </a:p>
        </p:txBody>
      </p:sp>
      <p:sp>
        <p:nvSpPr>
          <p:cNvPr id="54" name="TextBox 53">
            <a:extLst>
              <a:ext uri="{FF2B5EF4-FFF2-40B4-BE49-F238E27FC236}">
                <a16:creationId xmlns:a16="http://schemas.microsoft.com/office/drawing/2014/main" id="{44E55606-0E85-4A76-984C-5FFBD116D2FC}"/>
              </a:ext>
            </a:extLst>
          </p:cNvPr>
          <p:cNvSpPr txBox="1"/>
          <p:nvPr/>
        </p:nvSpPr>
        <p:spPr>
          <a:xfrm>
            <a:off x="8729499" y="6560524"/>
            <a:ext cx="3529783" cy="281167"/>
          </a:xfrm>
          <a:prstGeom prst="rect">
            <a:avLst/>
          </a:prstGeom>
          <a:noFill/>
        </p:spPr>
        <p:txBody>
          <a:bodyPr wrap="square" rtlCol="0">
            <a:spAutoFit/>
          </a:bodyPr>
          <a:lstStyle/>
          <a:p>
            <a:r>
              <a:rPr lang="en-US" altLang="ja-JP" sz="1227" dirty="0">
                <a:latin typeface="Arial" panose="020B0604020202020204" pitchFamily="34" charset="0"/>
                <a:cs typeface="Arial" panose="020B0604020202020204" pitchFamily="34" charset="0"/>
              </a:rPr>
              <a:t>[1] </a:t>
            </a:r>
            <a:r>
              <a:rPr lang="en-US" sz="1227" dirty="0">
                <a:latin typeface="Arial" panose="020B0604020202020204" pitchFamily="34" charset="0"/>
                <a:cs typeface="Arial" panose="020B0604020202020204" pitchFamily="34" charset="0"/>
              </a:rPr>
              <a:t>Haeni, J. H., </a:t>
            </a:r>
            <a:r>
              <a:rPr lang="en-US" sz="1227" i="1" dirty="0">
                <a:latin typeface="Arial" panose="020B0604020202020204" pitchFamily="34" charset="0"/>
                <a:cs typeface="Arial" panose="020B0604020202020204" pitchFamily="34" charset="0"/>
              </a:rPr>
              <a:t>et al.,</a:t>
            </a:r>
            <a:r>
              <a:rPr lang="en-US" sz="1227" dirty="0">
                <a:latin typeface="Arial" panose="020B0604020202020204" pitchFamily="34" charset="0"/>
                <a:cs typeface="Arial" panose="020B0604020202020204" pitchFamily="34" charset="0"/>
              </a:rPr>
              <a:t> </a:t>
            </a:r>
            <a:r>
              <a:rPr lang="en-US" sz="1227" i="1" dirty="0">
                <a:latin typeface="Arial" panose="020B0604020202020204" pitchFamily="34" charset="0"/>
                <a:cs typeface="Arial" panose="020B0604020202020204" pitchFamily="34" charset="0"/>
              </a:rPr>
              <a:t>Nature.</a:t>
            </a:r>
            <a:r>
              <a:rPr lang="en-US" sz="1227" dirty="0">
                <a:latin typeface="Arial" panose="020B0604020202020204" pitchFamily="34" charset="0"/>
                <a:cs typeface="Arial" panose="020B0604020202020204" pitchFamily="34" charset="0"/>
              </a:rPr>
              <a:t> </a:t>
            </a:r>
            <a:r>
              <a:rPr lang="en-US" sz="1227" b="1" dirty="0">
                <a:latin typeface="Arial" panose="020B0604020202020204" pitchFamily="34" charset="0"/>
                <a:cs typeface="Arial" panose="020B0604020202020204" pitchFamily="34" charset="0"/>
              </a:rPr>
              <a:t>430</a:t>
            </a:r>
            <a:r>
              <a:rPr lang="en-US" sz="1227" dirty="0">
                <a:latin typeface="Arial" panose="020B0604020202020204" pitchFamily="34" charset="0"/>
                <a:cs typeface="Arial" panose="020B0604020202020204" pitchFamily="34" charset="0"/>
              </a:rPr>
              <a:t> 7001 (2004).</a:t>
            </a:r>
            <a:endParaRPr lang="en-US" altLang="ja-JP" sz="1227"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734E988B-BF62-5EE1-164D-DAAB98CD1C9B}"/>
              </a:ext>
            </a:extLst>
          </p:cNvPr>
          <p:cNvCxnSpPr>
            <a:cxnSpLocks/>
          </p:cNvCxnSpPr>
          <p:nvPr/>
        </p:nvCxnSpPr>
        <p:spPr>
          <a:xfrm flipV="1">
            <a:off x="7710917" y="2031854"/>
            <a:ext cx="0" cy="79717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750D66C6-73F4-F234-6823-7692D0B16771}"/>
              </a:ext>
            </a:extLst>
          </p:cNvPr>
          <p:cNvCxnSpPr>
            <a:cxnSpLocks/>
          </p:cNvCxnSpPr>
          <p:nvPr/>
        </p:nvCxnSpPr>
        <p:spPr>
          <a:xfrm flipH="1" flipV="1">
            <a:off x="6698403" y="2491085"/>
            <a:ext cx="4326" cy="2466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352">
            <a:extLst>
              <a:ext uri="{FF2B5EF4-FFF2-40B4-BE49-F238E27FC236}">
                <a16:creationId xmlns:a16="http://schemas.microsoft.com/office/drawing/2014/main" id="{127E230C-D161-FD3E-4500-F57A3BEB6E1E}"/>
              </a:ext>
            </a:extLst>
          </p:cNvPr>
          <p:cNvCxnSpPr>
            <a:cxnSpLocks/>
          </p:cNvCxnSpPr>
          <p:nvPr/>
        </p:nvCxnSpPr>
        <p:spPr>
          <a:xfrm>
            <a:off x="2991123" y="2034804"/>
            <a:ext cx="0" cy="913905"/>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9" name="ZoneTexte 353">
            <a:extLst>
              <a:ext uri="{FF2B5EF4-FFF2-40B4-BE49-F238E27FC236}">
                <a16:creationId xmlns:a16="http://schemas.microsoft.com/office/drawing/2014/main" id="{673C120C-ACCA-1A4E-4CE5-BD4F0CAAC30F}"/>
              </a:ext>
            </a:extLst>
          </p:cNvPr>
          <p:cNvSpPr txBox="1"/>
          <p:nvPr/>
        </p:nvSpPr>
        <p:spPr>
          <a:xfrm>
            <a:off x="2953993" y="2261188"/>
            <a:ext cx="1224248" cy="386131"/>
          </a:xfrm>
          <a:prstGeom prst="rect">
            <a:avLst/>
          </a:prstGeom>
          <a:noFill/>
        </p:spPr>
        <p:txBody>
          <a:bodyPr wrap="square" rtlCol="0">
            <a:spAutoFit/>
          </a:bodyPr>
          <a:lstStyle/>
          <a:p>
            <a:pPr algn="ctr"/>
            <a:r>
              <a:rPr lang="fr-FR" sz="1909" dirty="0">
                <a:latin typeface="Arial" panose="020B0604020202020204" pitchFamily="34" charset="0"/>
                <a:cs typeface="Arial" panose="020B0604020202020204" pitchFamily="34" charset="0"/>
              </a:rPr>
              <a:t>3,905 Å</a:t>
            </a:r>
          </a:p>
        </p:txBody>
      </p:sp>
      <p:sp>
        <p:nvSpPr>
          <p:cNvPr id="47" name="Oval 46">
            <a:extLst>
              <a:ext uri="{FF2B5EF4-FFF2-40B4-BE49-F238E27FC236}">
                <a16:creationId xmlns:a16="http://schemas.microsoft.com/office/drawing/2014/main" id="{E88D230A-F200-E24E-6D9D-BCE8224E45B3}"/>
              </a:ext>
            </a:extLst>
          </p:cNvPr>
          <p:cNvSpPr/>
          <p:nvPr/>
        </p:nvSpPr>
        <p:spPr>
          <a:xfrm>
            <a:off x="8916474" y="2629600"/>
            <a:ext cx="2341603" cy="2208261"/>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1312DC6-DB7E-EF01-0890-580F39F45D4F}"/>
              </a:ext>
            </a:extLst>
          </p:cNvPr>
          <p:cNvSpPr txBox="1"/>
          <p:nvPr/>
        </p:nvSpPr>
        <p:spPr>
          <a:xfrm>
            <a:off x="9089365" y="3337180"/>
            <a:ext cx="199582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Could we capture the Ti offset ?</a:t>
            </a:r>
          </a:p>
        </p:txBody>
      </p:sp>
    </p:spTree>
    <p:extLst>
      <p:ext uri="{BB962C8B-B14F-4D97-AF65-F5344CB8AC3E}">
        <p14:creationId xmlns:p14="http://schemas.microsoft.com/office/powerpoint/2010/main" val="16322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een and red spheres&#10;&#10;AI-generated content may be incorrect.">
            <a:extLst>
              <a:ext uri="{FF2B5EF4-FFF2-40B4-BE49-F238E27FC236}">
                <a16:creationId xmlns:a16="http://schemas.microsoft.com/office/drawing/2014/main" id="{D1955CC7-2224-269C-55FC-247A3D91B0AB}"/>
              </a:ext>
            </a:extLst>
          </p:cNvPr>
          <p:cNvPicPr>
            <a:picLocks noChangeAspect="1"/>
          </p:cNvPicPr>
          <p:nvPr/>
        </p:nvPicPr>
        <p:blipFill>
          <a:blip r:embed="rId2">
            <a:extLst>
              <a:ext uri="{28A0092B-C50C-407E-A947-70E740481C1C}">
                <a14:useLocalDpi xmlns:a14="http://schemas.microsoft.com/office/drawing/2010/main" val="0"/>
              </a:ext>
            </a:extLst>
          </a:blip>
          <a:srcRect l="2545" t="1720" r="1964" b="2109"/>
          <a:stretch>
            <a:fillRect/>
          </a:stretch>
        </p:blipFill>
        <p:spPr>
          <a:xfrm>
            <a:off x="1749842" y="1595192"/>
            <a:ext cx="3475223" cy="2080572"/>
          </a:xfrm>
          <a:prstGeom prst="rect">
            <a:avLst/>
          </a:prstGeom>
        </p:spPr>
      </p:pic>
      <p:sp>
        <p:nvSpPr>
          <p:cNvPr id="4" name="TextBox 3">
            <a:extLst>
              <a:ext uri="{FF2B5EF4-FFF2-40B4-BE49-F238E27FC236}">
                <a16:creationId xmlns:a16="http://schemas.microsoft.com/office/drawing/2014/main" id="{E7F4655E-85C4-9DA9-4ED5-0639526395F4}"/>
              </a:ext>
            </a:extLst>
          </p:cNvPr>
          <p:cNvSpPr txBox="1"/>
          <p:nvPr/>
        </p:nvSpPr>
        <p:spPr>
          <a:xfrm>
            <a:off x="2755622" y="3836382"/>
            <a:ext cx="146365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1920 atoms</a:t>
            </a:r>
          </a:p>
        </p:txBody>
      </p:sp>
      <p:grpSp>
        <p:nvGrpSpPr>
          <p:cNvPr id="12" name="Group 11">
            <a:extLst>
              <a:ext uri="{FF2B5EF4-FFF2-40B4-BE49-F238E27FC236}">
                <a16:creationId xmlns:a16="http://schemas.microsoft.com/office/drawing/2014/main" id="{C0F1E6C5-EA66-4F99-479A-CB40EC3780B9}"/>
              </a:ext>
            </a:extLst>
          </p:cNvPr>
          <p:cNvGrpSpPr/>
          <p:nvPr/>
        </p:nvGrpSpPr>
        <p:grpSpPr>
          <a:xfrm>
            <a:off x="1859330" y="1543801"/>
            <a:ext cx="318053" cy="318469"/>
            <a:chOff x="5059017" y="4442791"/>
            <a:chExt cx="318053" cy="318469"/>
          </a:xfrm>
        </p:grpSpPr>
        <p:sp>
          <p:nvSpPr>
            <p:cNvPr id="5" name="Oval 4">
              <a:extLst>
                <a:ext uri="{FF2B5EF4-FFF2-40B4-BE49-F238E27FC236}">
                  <a16:creationId xmlns:a16="http://schemas.microsoft.com/office/drawing/2014/main" id="{9EFD997C-ACEA-8877-E895-4196AB635257}"/>
                </a:ext>
              </a:extLst>
            </p:cNvPr>
            <p:cNvSpPr/>
            <p:nvPr/>
          </p:nvSpPr>
          <p:spPr>
            <a:xfrm>
              <a:off x="5059017" y="4442791"/>
              <a:ext cx="318053" cy="3184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6DEA139-4FA3-6D1D-1305-630F28889D90}"/>
                </a:ext>
              </a:extLst>
            </p:cNvPr>
            <p:cNvCxnSpPr>
              <a:cxnSpLocks/>
              <a:endCxn id="5" idx="5"/>
            </p:cNvCxnSpPr>
            <p:nvPr/>
          </p:nvCxnSpPr>
          <p:spPr>
            <a:xfrm>
              <a:off x="5113834" y="4472715"/>
              <a:ext cx="216658" cy="24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0205DA4-FBA8-4CFE-186B-76ED9DB4F24F}"/>
                </a:ext>
              </a:extLst>
            </p:cNvPr>
            <p:cNvCxnSpPr>
              <a:cxnSpLocks/>
            </p:cNvCxnSpPr>
            <p:nvPr/>
          </p:nvCxnSpPr>
          <p:spPr>
            <a:xfrm flipV="1">
              <a:off x="5107206" y="4486570"/>
              <a:ext cx="221673" cy="230909"/>
            </a:xfrm>
            <a:prstGeom prst="line">
              <a:avLst/>
            </a:prstGeom>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4845A2D3-AD70-6676-969A-F0CC7A9F5D6D}"/>
              </a:ext>
            </a:extLst>
          </p:cNvPr>
          <p:cNvSpPr txBox="1"/>
          <p:nvPr/>
        </p:nvSpPr>
        <p:spPr>
          <a:xfrm>
            <a:off x="1859330" y="1175040"/>
            <a:ext cx="3040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a:t>
            </a:r>
          </a:p>
        </p:txBody>
      </p:sp>
      <p:sp>
        <p:nvSpPr>
          <p:cNvPr id="14" name="TextBox 13">
            <a:extLst>
              <a:ext uri="{FF2B5EF4-FFF2-40B4-BE49-F238E27FC236}">
                <a16:creationId xmlns:a16="http://schemas.microsoft.com/office/drawing/2014/main" id="{19746112-7602-567C-EF8A-0AE7407900F9}"/>
              </a:ext>
            </a:extLst>
          </p:cNvPr>
          <p:cNvSpPr txBox="1"/>
          <p:nvPr/>
        </p:nvSpPr>
        <p:spPr>
          <a:xfrm>
            <a:off x="3028550" y="1138930"/>
            <a:ext cx="91780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Cluster</a:t>
            </a:r>
          </a:p>
        </p:txBody>
      </p:sp>
      <p:grpSp>
        <p:nvGrpSpPr>
          <p:cNvPr id="19" name="Group 18">
            <a:extLst>
              <a:ext uri="{FF2B5EF4-FFF2-40B4-BE49-F238E27FC236}">
                <a16:creationId xmlns:a16="http://schemas.microsoft.com/office/drawing/2014/main" id="{0EDDE39C-0BC1-6C85-5F5F-066BB1CE7C1C}"/>
              </a:ext>
            </a:extLst>
          </p:cNvPr>
          <p:cNvGrpSpPr/>
          <p:nvPr/>
        </p:nvGrpSpPr>
        <p:grpSpPr>
          <a:xfrm>
            <a:off x="440980" y="2044005"/>
            <a:ext cx="1418350" cy="1384995"/>
            <a:chOff x="399908" y="2270112"/>
            <a:chExt cx="1418350" cy="1384995"/>
          </a:xfrm>
        </p:grpSpPr>
        <p:sp>
          <p:nvSpPr>
            <p:cNvPr id="15" name="楕円 16">
              <a:extLst>
                <a:ext uri="{FF2B5EF4-FFF2-40B4-BE49-F238E27FC236}">
                  <a16:creationId xmlns:a16="http://schemas.microsoft.com/office/drawing/2014/main" id="{8F74F3D5-2714-5100-0919-ACAE95AB430E}"/>
                </a:ext>
              </a:extLst>
            </p:cNvPr>
            <p:cNvSpPr/>
            <p:nvPr/>
          </p:nvSpPr>
          <p:spPr>
            <a:xfrm>
              <a:off x="399908" y="2388118"/>
              <a:ext cx="342181" cy="338343"/>
            </a:xfrm>
            <a:prstGeom prst="ellipse">
              <a:avLst/>
            </a:prstGeom>
            <a:solidFill>
              <a:srgbClr val="40F9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楕円 17">
              <a:extLst>
                <a:ext uri="{FF2B5EF4-FFF2-40B4-BE49-F238E27FC236}">
                  <a16:creationId xmlns:a16="http://schemas.microsoft.com/office/drawing/2014/main" id="{1AEA123D-EB36-8395-A8F7-D17410B3D4D3}"/>
                </a:ext>
              </a:extLst>
            </p:cNvPr>
            <p:cNvSpPr/>
            <p:nvPr/>
          </p:nvSpPr>
          <p:spPr>
            <a:xfrm>
              <a:off x="424264" y="2867854"/>
              <a:ext cx="287227" cy="284005"/>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7" name="楕円 18">
              <a:extLst>
                <a:ext uri="{FF2B5EF4-FFF2-40B4-BE49-F238E27FC236}">
                  <a16:creationId xmlns:a16="http://schemas.microsoft.com/office/drawing/2014/main" id="{CF65E897-83AD-E5A1-635C-D90A0E5D1556}"/>
                </a:ext>
              </a:extLst>
            </p:cNvPr>
            <p:cNvSpPr/>
            <p:nvPr/>
          </p:nvSpPr>
          <p:spPr>
            <a:xfrm>
              <a:off x="476220" y="3343376"/>
              <a:ext cx="160350" cy="158551"/>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8" name="テキスト ボックス 19">
              <a:extLst>
                <a:ext uri="{FF2B5EF4-FFF2-40B4-BE49-F238E27FC236}">
                  <a16:creationId xmlns:a16="http://schemas.microsoft.com/office/drawing/2014/main" id="{D523C5FF-212C-C3F2-8009-5D781E906442}"/>
                </a:ext>
              </a:extLst>
            </p:cNvPr>
            <p:cNvSpPr txBox="1"/>
            <p:nvPr/>
          </p:nvSpPr>
          <p:spPr>
            <a:xfrm>
              <a:off x="797043" y="2270112"/>
              <a:ext cx="1021215" cy="1384995"/>
            </a:xfrm>
            <a:prstGeom prst="rect">
              <a:avLst/>
            </a:prstGeom>
            <a:noFill/>
          </p:spPr>
          <p:txBody>
            <a:bodyPr wrap="square" rtlCol="0">
              <a:spAutoFit/>
            </a:bodyPr>
            <a:lstStyle/>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Sr</a:t>
              </a:r>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Ti</a:t>
              </a:r>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a:t>
              </a:r>
              <a:r>
                <a:rPr kumimoji="1" lang="en-US" altLang="ja-JP" b="1" dirty="0">
                  <a:latin typeface="Arial" panose="02080604020202020204" pitchFamily="34" charset="0"/>
                  <a:cs typeface="Arial" panose="02080604020202020204" pitchFamily="34" charset="0"/>
                </a:rPr>
                <a:t>O</a:t>
              </a:r>
              <a:endParaRPr kumimoji="1" lang="ja-JP" altLang="en-US" b="1" dirty="0">
                <a:latin typeface="Arial" panose="02080604020202020204" pitchFamily="34" charset="0"/>
                <a:cs typeface="Arial" panose="02080604020202020204" pitchFamily="34" charset="0"/>
              </a:endParaRPr>
            </a:p>
          </p:txBody>
        </p:sp>
      </p:grpSp>
      <p:sp>
        <p:nvSpPr>
          <p:cNvPr id="20" name="TextBox 19">
            <a:extLst>
              <a:ext uri="{FF2B5EF4-FFF2-40B4-BE49-F238E27FC236}">
                <a16:creationId xmlns:a16="http://schemas.microsoft.com/office/drawing/2014/main" id="{88862131-1631-E14C-E4E6-25ABCFA9923E}"/>
              </a:ext>
            </a:extLst>
          </p:cNvPr>
          <p:cNvSpPr txBox="1"/>
          <p:nvPr/>
        </p:nvSpPr>
        <p:spPr>
          <a:xfrm>
            <a:off x="5413248" y="1801368"/>
            <a:ext cx="58754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Ti offset: </a:t>
            </a:r>
            <a:r>
              <a:rPr lang="en-US" dirty="0">
                <a:solidFill>
                  <a:srgbClr val="00B0F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0.2Å, </a:t>
            </a:r>
            <a:r>
              <a:rPr lang="en-US" dirty="0">
                <a:solidFill>
                  <a:srgbClr val="00B0F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0.1Å, 0Å, </a:t>
            </a:r>
            <a:r>
              <a:rPr lang="en-US"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0.1Å, </a:t>
            </a:r>
            <a:r>
              <a:rPr lang="en-US"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0.2Å</a:t>
            </a:r>
          </a:p>
          <a:p>
            <a:pPr marL="285750" indent="-285750">
              <a:buFont typeface="Arial" panose="020B0604020202020204" pitchFamily="34" charset="0"/>
              <a:buChar char="•"/>
            </a:pPr>
            <a:r>
              <a:rPr lang="en-US" altLang="ja-JP" dirty="0">
                <a:latin typeface="Arial" panose="020B0604020202020204" pitchFamily="34" charset="0"/>
                <a:cs typeface="Arial" panose="020B0604020202020204" pitchFamily="34" charset="0"/>
              </a:rPr>
              <a:t>Renormalized Series expansion (Scattering order 7)</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※The other parameters are the same</a:t>
            </a:r>
          </a:p>
        </p:txBody>
      </p:sp>
      <p:sp>
        <p:nvSpPr>
          <p:cNvPr id="21" name="TextBox 20">
            <a:extLst>
              <a:ext uri="{FF2B5EF4-FFF2-40B4-BE49-F238E27FC236}">
                <a16:creationId xmlns:a16="http://schemas.microsoft.com/office/drawing/2014/main" id="{FBE204B9-8CA7-9AA2-10F0-BA6CE958F966}"/>
              </a:ext>
            </a:extLst>
          </p:cNvPr>
          <p:cNvSpPr txBox="1"/>
          <p:nvPr/>
        </p:nvSpPr>
        <p:spPr>
          <a:xfrm>
            <a:off x="192024" y="4457626"/>
            <a:ext cx="28236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conditions:</a:t>
            </a:r>
          </a:p>
        </p:txBody>
      </p:sp>
      <mc:AlternateContent xmlns:mc="http://schemas.openxmlformats.org/markup-compatibility/2006" xmlns:a14="http://schemas.microsoft.com/office/drawing/2010/main">
        <mc:Choice Requires="a14">
          <p:sp>
            <p:nvSpPr>
              <p:cNvPr id="22" name="テキスト ボックス 8">
                <a:extLst>
                  <a:ext uri="{FF2B5EF4-FFF2-40B4-BE49-F238E27FC236}">
                    <a16:creationId xmlns:a16="http://schemas.microsoft.com/office/drawing/2014/main" id="{CC2EC845-268E-6AC5-D524-EB6D56773CC0}"/>
                  </a:ext>
                </a:extLst>
              </p:cNvPr>
              <p:cNvSpPr txBox="1"/>
              <p:nvPr/>
            </p:nvSpPr>
            <p:spPr>
              <a:xfrm>
                <a:off x="192024" y="4798068"/>
                <a:ext cx="6923784"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Sample</a:t>
                </a:r>
                <a:r>
                  <a:rPr lang="en-US" dirty="0">
                    <a:latin typeface="Arial" panose="020B0604020202020204" pitchFamily="34" charset="0"/>
                    <a:cs typeface="Arial" panose="020B0604020202020204" pitchFamily="34" charset="0"/>
                  </a:rPr>
                  <a:t>: Strontium Titanate (001) substrate（10 × 10 × 0.5 mm）</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Scan</a:t>
                </a:r>
                <a:r>
                  <a:rPr lang="en-US" dirty="0">
                    <a:latin typeface="Arial" panose="020B0604020202020204" pitchFamily="34" charset="0"/>
                    <a:cs typeface="Arial" panose="020B0604020202020204" pitchFamily="34" charset="0"/>
                  </a:rPr>
                  <a:t>: Polar scan of (010) plane</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Polar</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–12° to 65.76° (step: 1.44°)</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Temperature</a:t>
                </a:r>
                <a:r>
                  <a:rPr lang="en-US" dirty="0">
                    <a:latin typeface="Arial" panose="020B0604020202020204" pitchFamily="34" charset="0"/>
                    <a:cs typeface="Arial" panose="020B0604020202020204" pitchFamily="34" charset="0"/>
                  </a:rPr>
                  <a:t>: 20 °C</a:t>
                </a:r>
                <a:endParaRPr kumimoji="1" lang="en-US" altLang="ja-JP" dirty="0">
                  <a:latin typeface="Arial" panose="020B0604020202020204" pitchFamily="34" charset="0"/>
                  <a:cs typeface="Arial" panose="020B0604020202020204" pitchFamily="34" charset="0"/>
                </a:endParaRPr>
              </a:p>
            </p:txBody>
          </p:sp>
        </mc:Choice>
        <mc:Fallback xmlns="">
          <p:sp>
            <p:nvSpPr>
              <p:cNvPr id="22" name="テキスト ボックス 8">
                <a:extLst>
                  <a:ext uri="{FF2B5EF4-FFF2-40B4-BE49-F238E27FC236}">
                    <a16:creationId xmlns:a16="http://schemas.microsoft.com/office/drawing/2014/main" id="{CC2EC845-268E-6AC5-D524-EB6D56773CC0}"/>
                  </a:ext>
                </a:extLst>
              </p:cNvPr>
              <p:cNvSpPr txBox="1">
                <a:spLocks noRot="1" noChangeAspect="1" noMove="1" noResize="1" noEditPoints="1" noAdjustHandles="1" noChangeArrowheads="1" noChangeShapeType="1" noTextEdit="1"/>
              </p:cNvSpPr>
              <p:nvPr/>
            </p:nvSpPr>
            <p:spPr>
              <a:xfrm>
                <a:off x="192024" y="4798068"/>
                <a:ext cx="6923784" cy="1200329"/>
              </a:xfrm>
              <a:prstGeom prst="rect">
                <a:avLst/>
              </a:prstGeom>
              <a:blipFill>
                <a:blip r:embed="rId3"/>
                <a:stretch>
                  <a:fillRect l="-733" t="-3125" b="-6250"/>
                </a:stretch>
              </a:blipFill>
            </p:spPr>
            <p:txBody>
              <a:bodyPr/>
              <a:lstStyle/>
              <a:p>
                <a:r>
                  <a:rPr lang="en-US">
                    <a:noFill/>
                  </a:rPr>
                  <a:t> </a:t>
                </a:r>
              </a:p>
            </p:txBody>
          </p:sp>
        </mc:Fallback>
      </mc:AlternateContent>
      <p:sp>
        <p:nvSpPr>
          <p:cNvPr id="2" name="テキスト ボックス 309">
            <a:extLst>
              <a:ext uri="{FF2B5EF4-FFF2-40B4-BE49-F238E27FC236}">
                <a16:creationId xmlns:a16="http://schemas.microsoft.com/office/drawing/2014/main" id="{9C0D30AD-26B0-5D35-19C8-4482B0C62C71}"/>
              </a:ext>
            </a:extLst>
          </p:cNvPr>
          <p:cNvSpPr txBox="1"/>
          <p:nvPr/>
        </p:nvSpPr>
        <p:spPr>
          <a:xfrm>
            <a:off x="2954739" y="86356"/>
            <a:ext cx="6490482"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and experimental setups</a:t>
            </a:r>
          </a:p>
        </p:txBody>
      </p:sp>
    </p:spTree>
    <p:extLst>
      <p:ext uri="{BB962C8B-B14F-4D97-AF65-F5344CB8AC3E}">
        <p14:creationId xmlns:p14="http://schemas.microsoft.com/office/powerpoint/2010/main" val="141966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9308-D707-2147-D863-03FF3F0D6C67}"/>
            </a:ext>
          </a:extLst>
        </p:cNvPr>
        <p:cNvGrpSpPr/>
        <p:nvPr/>
      </p:nvGrpSpPr>
      <p:grpSpPr>
        <a:xfrm>
          <a:off x="0" y="0"/>
          <a:ext cx="0" cy="0"/>
          <a:chOff x="0" y="0"/>
          <a:chExt cx="0" cy="0"/>
        </a:xfrm>
      </p:grpSpPr>
      <p:sp>
        <p:nvSpPr>
          <p:cNvPr id="12" name="テキスト ボックス 10">
            <a:extLst>
              <a:ext uri="{FF2B5EF4-FFF2-40B4-BE49-F238E27FC236}">
                <a16:creationId xmlns:a16="http://schemas.microsoft.com/office/drawing/2014/main" id="{89014B78-AB45-2950-CB78-6BA92E5B6809}"/>
              </a:ext>
            </a:extLst>
          </p:cNvPr>
          <p:cNvSpPr txBox="1"/>
          <p:nvPr/>
        </p:nvSpPr>
        <p:spPr>
          <a:xfrm>
            <a:off x="3667498" y="87284"/>
            <a:ext cx="4947259"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and Experiment</a:t>
            </a:r>
          </a:p>
        </p:txBody>
      </p:sp>
      <p:sp>
        <p:nvSpPr>
          <p:cNvPr id="16" name="TextBox 15">
            <a:extLst>
              <a:ext uri="{FF2B5EF4-FFF2-40B4-BE49-F238E27FC236}">
                <a16:creationId xmlns:a16="http://schemas.microsoft.com/office/drawing/2014/main" id="{3DB58A86-896E-6E73-6387-7C19161C997C}"/>
              </a:ext>
            </a:extLst>
          </p:cNvPr>
          <p:cNvSpPr txBox="1"/>
          <p:nvPr/>
        </p:nvSpPr>
        <p:spPr>
          <a:xfrm>
            <a:off x="221990" y="960120"/>
            <a:ext cx="16795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Renormalized</a:t>
            </a:r>
          </a:p>
        </p:txBody>
      </p:sp>
      <p:pic>
        <p:nvPicPr>
          <p:cNvPr id="9" name="Picture 8" descr="A graph of a graph&#10;&#10;AI-generated content may be incorrect.">
            <a:extLst>
              <a:ext uri="{FF2B5EF4-FFF2-40B4-BE49-F238E27FC236}">
                <a16:creationId xmlns:a16="http://schemas.microsoft.com/office/drawing/2014/main" id="{8A2D381F-A361-974D-FD27-A22D08604F9D}"/>
              </a:ext>
            </a:extLst>
          </p:cNvPr>
          <p:cNvPicPr>
            <a:picLocks noChangeAspect="1"/>
          </p:cNvPicPr>
          <p:nvPr/>
        </p:nvPicPr>
        <p:blipFill>
          <a:blip r:embed="rId3"/>
          <a:srcRect l="8029" t="10997" r="9152" b="2487"/>
          <a:stretch>
            <a:fillRect/>
          </a:stretch>
        </p:blipFill>
        <p:spPr>
          <a:xfrm>
            <a:off x="3063239" y="914400"/>
            <a:ext cx="6117336" cy="5960750"/>
          </a:xfrm>
          <a:prstGeom prst="rect">
            <a:avLst/>
          </a:prstGeom>
        </p:spPr>
      </p:pic>
      <p:cxnSp>
        <p:nvCxnSpPr>
          <p:cNvPr id="11" name="Straight Arrow Connector 10">
            <a:extLst>
              <a:ext uri="{FF2B5EF4-FFF2-40B4-BE49-F238E27FC236}">
                <a16:creationId xmlns:a16="http://schemas.microsoft.com/office/drawing/2014/main" id="{7C87DD1A-30D9-5EEC-7188-5986F3038619}"/>
              </a:ext>
            </a:extLst>
          </p:cNvPr>
          <p:cNvCxnSpPr/>
          <p:nvPr/>
        </p:nvCxnSpPr>
        <p:spPr>
          <a:xfrm flipH="1">
            <a:off x="6141127" y="3392632"/>
            <a:ext cx="460664" cy="48837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52F1600-1AC7-E5D2-83F5-8C52297C0FC0}"/>
              </a:ext>
            </a:extLst>
          </p:cNvPr>
          <p:cNvCxnSpPr>
            <a:cxnSpLocks/>
          </p:cNvCxnSpPr>
          <p:nvPr/>
        </p:nvCxnSpPr>
        <p:spPr>
          <a:xfrm flipV="1">
            <a:off x="7117873" y="3188315"/>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D55A705-AE34-BF59-E437-AF88A2A65FC3}"/>
              </a:ext>
            </a:extLst>
          </p:cNvPr>
          <p:cNvCxnSpPr>
            <a:cxnSpLocks/>
          </p:cNvCxnSpPr>
          <p:nvPr/>
        </p:nvCxnSpPr>
        <p:spPr>
          <a:xfrm>
            <a:off x="7380771" y="3218603"/>
            <a:ext cx="0" cy="662402"/>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711E3F6-79BD-127F-E322-9DE66B31ACEA}"/>
              </a:ext>
            </a:extLst>
          </p:cNvPr>
          <p:cNvCxnSpPr>
            <a:cxnSpLocks/>
          </p:cNvCxnSpPr>
          <p:nvPr/>
        </p:nvCxnSpPr>
        <p:spPr>
          <a:xfrm>
            <a:off x="7824117" y="3549804"/>
            <a:ext cx="0" cy="1146887"/>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64E042A-1487-B8E6-7625-B42FE96F6A65}"/>
              </a:ext>
            </a:extLst>
          </p:cNvPr>
          <p:cNvCxnSpPr>
            <a:cxnSpLocks/>
          </p:cNvCxnSpPr>
          <p:nvPr/>
        </p:nvCxnSpPr>
        <p:spPr>
          <a:xfrm flipH="1">
            <a:off x="8542484" y="4042064"/>
            <a:ext cx="154707" cy="49876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B0D1765-E7EC-0E56-7521-975BE056CC53}"/>
              </a:ext>
            </a:extLst>
          </p:cNvPr>
          <p:cNvCxnSpPr>
            <a:cxnSpLocks/>
          </p:cNvCxnSpPr>
          <p:nvPr/>
        </p:nvCxnSpPr>
        <p:spPr>
          <a:xfrm>
            <a:off x="6141127" y="2691245"/>
            <a:ext cx="0" cy="527358"/>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671831F-DC21-5B58-55C4-4057CDB0587E}"/>
              </a:ext>
            </a:extLst>
          </p:cNvPr>
          <p:cNvCxnSpPr>
            <a:cxnSpLocks/>
          </p:cNvCxnSpPr>
          <p:nvPr/>
        </p:nvCxnSpPr>
        <p:spPr>
          <a:xfrm>
            <a:off x="5566163" y="3595889"/>
            <a:ext cx="0" cy="527358"/>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627F316E-4D22-513F-84E2-8C98D5B613B5}"/>
              </a:ext>
            </a:extLst>
          </p:cNvPr>
          <p:cNvSpPr txBox="1"/>
          <p:nvPr/>
        </p:nvSpPr>
        <p:spPr>
          <a:xfrm>
            <a:off x="5217527" y="3272724"/>
            <a:ext cx="697272" cy="323165"/>
          </a:xfrm>
          <a:prstGeom prst="rect">
            <a:avLst/>
          </a:prstGeom>
          <a:noFill/>
        </p:spPr>
        <p:txBody>
          <a:bodyPr wrap="square" rtlCol="0">
            <a:spAutoFit/>
          </a:bodyPr>
          <a:lstStyle/>
          <a:p>
            <a:r>
              <a:rPr lang="en-US" sz="1500" dirty="0"/>
              <a:t>down</a:t>
            </a:r>
          </a:p>
        </p:txBody>
      </p:sp>
      <p:sp>
        <p:nvSpPr>
          <p:cNvPr id="30" name="TextBox 29">
            <a:extLst>
              <a:ext uri="{FF2B5EF4-FFF2-40B4-BE49-F238E27FC236}">
                <a16:creationId xmlns:a16="http://schemas.microsoft.com/office/drawing/2014/main" id="{81022A68-39B3-5BFE-8EE5-0750A42BC35B}"/>
              </a:ext>
            </a:extLst>
          </p:cNvPr>
          <p:cNvSpPr txBox="1"/>
          <p:nvPr/>
        </p:nvSpPr>
        <p:spPr>
          <a:xfrm>
            <a:off x="5792491" y="2372105"/>
            <a:ext cx="697272" cy="323165"/>
          </a:xfrm>
          <a:prstGeom prst="rect">
            <a:avLst/>
          </a:prstGeom>
          <a:noFill/>
        </p:spPr>
        <p:txBody>
          <a:bodyPr wrap="square" rtlCol="0">
            <a:spAutoFit/>
          </a:bodyPr>
          <a:lstStyle/>
          <a:p>
            <a:r>
              <a:rPr lang="en-US" sz="1500" dirty="0"/>
              <a:t>down</a:t>
            </a:r>
          </a:p>
        </p:txBody>
      </p:sp>
      <p:sp>
        <p:nvSpPr>
          <p:cNvPr id="31" name="TextBox 30">
            <a:extLst>
              <a:ext uri="{FF2B5EF4-FFF2-40B4-BE49-F238E27FC236}">
                <a16:creationId xmlns:a16="http://schemas.microsoft.com/office/drawing/2014/main" id="{D0CE8558-1FAE-6514-CF43-5B6E4FEA8185}"/>
              </a:ext>
            </a:extLst>
          </p:cNvPr>
          <p:cNvSpPr txBox="1"/>
          <p:nvPr/>
        </p:nvSpPr>
        <p:spPr>
          <a:xfrm>
            <a:off x="6325892" y="3069467"/>
            <a:ext cx="697272" cy="323165"/>
          </a:xfrm>
          <a:prstGeom prst="rect">
            <a:avLst/>
          </a:prstGeom>
          <a:noFill/>
        </p:spPr>
        <p:txBody>
          <a:bodyPr wrap="square" rtlCol="0">
            <a:spAutoFit/>
          </a:bodyPr>
          <a:lstStyle/>
          <a:p>
            <a:r>
              <a:rPr lang="en-US" sz="1500" dirty="0"/>
              <a:t>down</a:t>
            </a:r>
          </a:p>
        </p:txBody>
      </p:sp>
      <p:sp>
        <p:nvSpPr>
          <p:cNvPr id="32" name="TextBox 31">
            <a:extLst>
              <a:ext uri="{FF2B5EF4-FFF2-40B4-BE49-F238E27FC236}">
                <a16:creationId xmlns:a16="http://schemas.microsoft.com/office/drawing/2014/main" id="{7406688A-E1B1-0CCD-1A3E-7536A965AD85}"/>
              </a:ext>
            </a:extLst>
          </p:cNvPr>
          <p:cNvSpPr txBox="1"/>
          <p:nvPr/>
        </p:nvSpPr>
        <p:spPr>
          <a:xfrm>
            <a:off x="6899426" y="2907884"/>
            <a:ext cx="471650" cy="323165"/>
          </a:xfrm>
          <a:prstGeom prst="rect">
            <a:avLst/>
          </a:prstGeom>
          <a:noFill/>
        </p:spPr>
        <p:txBody>
          <a:bodyPr wrap="square" rtlCol="0">
            <a:spAutoFit/>
          </a:bodyPr>
          <a:lstStyle/>
          <a:p>
            <a:r>
              <a:rPr lang="en-US" sz="1500" dirty="0"/>
              <a:t>up</a:t>
            </a:r>
          </a:p>
        </p:txBody>
      </p:sp>
      <p:sp>
        <p:nvSpPr>
          <p:cNvPr id="33" name="TextBox 32">
            <a:extLst>
              <a:ext uri="{FF2B5EF4-FFF2-40B4-BE49-F238E27FC236}">
                <a16:creationId xmlns:a16="http://schemas.microsoft.com/office/drawing/2014/main" id="{6675A473-96F3-957A-20BA-7E42C46E2A1B}"/>
              </a:ext>
            </a:extLst>
          </p:cNvPr>
          <p:cNvSpPr txBox="1"/>
          <p:nvPr/>
        </p:nvSpPr>
        <p:spPr>
          <a:xfrm>
            <a:off x="7166227" y="2907884"/>
            <a:ext cx="697272" cy="323165"/>
          </a:xfrm>
          <a:prstGeom prst="rect">
            <a:avLst/>
          </a:prstGeom>
          <a:noFill/>
        </p:spPr>
        <p:txBody>
          <a:bodyPr wrap="square" rtlCol="0">
            <a:spAutoFit/>
          </a:bodyPr>
          <a:lstStyle/>
          <a:p>
            <a:r>
              <a:rPr lang="en-US" sz="1500" dirty="0"/>
              <a:t>down</a:t>
            </a:r>
          </a:p>
        </p:txBody>
      </p:sp>
      <p:sp>
        <p:nvSpPr>
          <p:cNvPr id="34" name="TextBox 33">
            <a:extLst>
              <a:ext uri="{FF2B5EF4-FFF2-40B4-BE49-F238E27FC236}">
                <a16:creationId xmlns:a16="http://schemas.microsoft.com/office/drawing/2014/main" id="{7E16B131-D3DB-F96E-007C-432C5134922C}"/>
              </a:ext>
            </a:extLst>
          </p:cNvPr>
          <p:cNvSpPr txBox="1"/>
          <p:nvPr/>
        </p:nvSpPr>
        <p:spPr>
          <a:xfrm>
            <a:off x="7559574" y="3228196"/>
            <a:ext cx="697272" cy="323165"/>
          </a:xfrm>
          <a:prstGeom prst="rect">
            <a:avLst/>
          </a:prstGeom>
          <a:noFill/>
        </p:spPr>
        <p:txBody>
          <a:bodyPr wrap="square" rtlCol="0">
            <a:spAutoFit/>
          </a:bodyPr>
          <a:lstStyle/>
          <a:p>
            <a:r>
              <a:rPr lang="en-US" sz="1500" dirty="0"/>
              <a:t>down</a:t>
            </a:r>
          </a:p>
        </p:txBody>
      </p:sp>
      <p:sp>
        <p:nvSpPr>
          <p:cNvPr id="35" name="TextBox 34">
            <a:extLst>
              <a:ext uri="{FF2B5EF4-FFF2-40B4-BE49-F238E27FC236}">
                <a16:creationId xmlns:a16="http://schemas.microsoft.com/office/drawing/2014/main" id="{A9C3AF6B-04FE-455C-BB74-24ACA177688F}"/>
              </a:ext>
            </a:extLst>
          </p:cNvPr>
          <p:cNvSpPr txBox="1"/>
          <p:nvPr/>
        </p:nvSpPr>
        <p:spPr>
          <a:xfrm>
            <a:off x="8464736" y="3680113"/>
            <a:ext cx="697272" cy="323165"/>
          </a:xfrm>
          <a:prstGeom prst="rect">
            <a:avLst/>
          </a:prstGeom>
          <a:noFill/>
        </p:spPr>
        <p:txBody>
          <a:bodyPr wrap="square" rtlCol="0">
            <a:spAutoFit/>
          </a:bodyPr>
          <a:lstStyle/>
          <a:p>
            <a:r>
              <a:rPr lang="en-US" sz="1500" dirty="0"/>
              <a:t>down</a:t>
            </a:r>
          </a:p>
        </p:txBody>
      </p:sp>
      <p:cxnSp>
        <p:nvCxnSpPr>
          <p:cNvPr id="3" name="Straight Arrow Connector 2">
            <a:extLst>
              <a:ext uri="{FF2B5EF4-FFF2-40B4-BE49-F238E27FC236}">
                <a16:creationId xmlns:a16="http://schemas.microsoft.com/office/drawing/2014/main" id="{93207CA6-0AB2-3CED-C039-B933BCD3FD63}"/>
              </a:ext>
            </a:extLst>
          </p:cNvPr>
          <p:cNvCxnSpPr>
            <a:cxnSpLocks/>
          </p:cNvCxnSpPr>
          <p:nvPr/>
        </p:nvCxnSpPr>
        <p:spPr>
          <a:xfrm>
            <a:off x="4451077" y="2542109"/>
            <a:ext cx="0" cy="527358"/>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7B3F527-7E9D-EDF4-1DB9-7243BA8B0D3B}"/>
              </a:ext>
            </a:extLst>
          </p:cNvPr>
          <p:cNvSpPr txBox="1"/>
          <p:nvPr/>
        </p:nvSpPr>
        <p:spPr>
          <a:xfrm>
            <a:off x="4165728" y="2210522"/>
            <a:ext cx="697272" cy="323165"/>
          </a:xfrm>
          <a:prstGeom prst="rect">
            <a:avLst/>
          </a:prstGeom>
          <a:noFill/>
        </p:spPr>
        <p:txBody>
          <a:bodyPr wrap="square" rtlCol="0">
            <a:spAutoFit/>
          </a:bodyPr>
          <a:lstStyle/>
          <a:p>
            <a:r>
              <a:rPr lang="en-US" sz="1500" dirty="0"/>
              <a:t>down</a:t>
            </a:r>
          </a:p>
        </p:txBody>
      </p:sp>
    </p:spTree>
    <p:extLst>
      <p:ext uri="{BB962C8B-B14F-4D97-AF65-F5344CB8AC3E}">
        <p14:creationId xmlns:p14="http://schemas.microsoft.com/office/powerpoint/2010/main" val="32510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C6F8-3D5A-4314-E28C-3E022EA0DF65}"/>
            </a:ext>
          </a:extLst>
        </p:cNvPr>
        <p:cNvGrpSpPr/>
        <p:nvPr/>
      </p:nvGrpSpPr>
      <p:grpSpPr>
        <a:xfrm>
          <a:off x="0" y="0"/>
          <a:ext cx="0" cy="0"/>
          <a:chOff x="0" y="0"/>
          <a:chExt cx="0" cy="0"/>
        </a:xfrm>
      </p:grpSpPr>
      <p:pic>
        <p:nvPicPr>
          <p:cNvPr id="5" name="Picture 4" descr="A graph of different colored lines&#10;&#10;AI-generated content may be incorrect.">
            <a:extLst>
              <a:ext uri="{FF2B5EF4-FFF2-40B4-BE49-F238E27FC236}">
                <a16:creationId xmlns:a16="http://schemas.microsoft.com/office/drawing/2014/main" id="{D2458DBC-A388-3170-9D38-056C483677FB}"/>
              </a:ext>
            </a:extLst>
          </p:cNvPr>
          <p:cNvPicPr>
            <a:picLocks noChangeAspect="1"/>
          </p:cNvPicPr>
          <p:nvPr/>
        </p:nvPicPr>
        <p:blipFill>
          <a:blip r:embed="rId3"/>
          <a:srcRect l="8229" t="11846" r="9631" b="2662"/>
          <a:stretch>
            <a:fillRect/>
          </a:stretch>
        </p:blipFill>
        <p:spPr>
          <a:xfrm>
            <a:off x="3063239" y="914401"/>
            <a:ext cx="6246514" cy="5961888"/>
          </a:xfrm>
          <a:prstGeom prst="rect">
            <a:avLst/>
          </a:prstGeom>
        </p:spPr>
      </p:pic>
      <p:sp>
        <p:nvSpPr>
          <p:cNvPr id="12" name="テキスト ボックス 10">
            <a:extLst>
              <a:ext uri="{FF2B5EF4-FFF2-40B4-BE49-F238E27FC236}">
                <a16:creationId xmlns:a16="http://schemas.microsoft.com/office/drawing/2014/main" id="{0910EDB6-976F-D472-8037-B1D87B3AAB3F}"/>
              </a:ext>
            </a:extLst>
          </p:cNvPr>
          <p:cNvSpPr txBox="1"/>
          <p:nvPr/>
        </p:nvSpPr>
        <p:spPr>
          <a:xfrm>
            <a:off x="3667498" y="87284"/>
            <a:ext cx="4947259"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Simulation and Experiment</a:t>
            </a:r>
          </a:p>
        </p:txBody>
      </p:sp>
      <p:sp>
        <p:nvSpPr>
          <p:cNvPr id="16" name="TextBox 15">
            <a:extLst>
              <a:ext uri="{FF2B5EF4-FFF2-40B4-BE49-F238E27FC236}">
                <a16:creationId xmlns:a16="http://schemas.microsoft.com/office/drawing/2014/main" id="{0F362B0B-50EC-0E5C-C232-1845023AB94A}"/>
              </a:ext>
            </a:extLst>
          </p:cNvPr>
          <p:cNvSpPr txBox="1"/>
          <p:nvPr/>
        </p:nvSpPr>
        <p:spPr>
          <a:xfrm>
            <a:off x="221990" y="960120"/>
            <a:ext cx="16795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Renormalized</a:t>
            </a:r>
          </a:p>
        </p:txBody>
      </p:sp>
      <p:cxnSp>
        <p:nvCxnSpPr>
          <p:cNvPr id="13" name="Straight Arrow Connector 12">
            <a:extLst>
              <a:ext uri="{FF2B5EF4-FFF2-40B4-BE49-F238E27FC236}">
                <a16:creationId xmlns:a16="http://schemas.microsoft.com/office/drawing/2014/main" id="{35876462-88B6-25C6-25E9-8ECA4DA2D9AC}"/>
              </a:ext>
            </a:extLst>
          </p:cNvPr>
          <p:cNvCxnSpPr>
            <a:cxnSpLocks/>
          </p:cNvCxnSpPr>
          <p:nvPr/>
        </p:nvCxnSpPr>
        <p:spPr>
          <a:xfrm flipV="1">
            <a:off x="5652754" y="3403041"/>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5EED7D7-0555-5F90-3714-C9B44C6FC970}"/>
              </a:ext>
            </a:extLst>
          </p:cNvPr>
          <p:cNvCxnSpPr>
            <a:cxnSpLocks/>
          </p:cNvCxnSpPr>
          <p:nvPr/>
        </p:nvCxnSpPr>
        <p:spPr>
          <a:xfrm>
            <a:off x="7328816" y="3591430"/>
            <a:ext cx="0" cy="662402"/>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41DE3B0-A5D2-7B2D-B65C-3BDD39D3C336}"/>
              </a:ext>
            </a:extLst>
          </p:cNvPr>
          <p:cNvSpPr txBox="1"/>
          <p:nvPr/>
        </p:nvSpPr>
        <p:spPr>
          <a:xfrm>
            <a:off x="5439614" y="3105835"/>
            <a:ext cx="471650" cy="323165"/>
          </a:xfrm>
          <a:prstGeom prst="rect">
            <a:avLst/>
          </a:prstGeom>
          <a:noFill/>
        </p:spPr>
        <p:txBody>
          <a:bodyPr wrap="square" rtlCol="0">
            <a:spAutoFit/>
          </a:bodyPr>
          <a:lstStyle/>
          <a:p>
            <a:r>
              <a:rPr lang="en-US" sz="1500" dirty="0"/>
              <a:t>up</a:t>
            </a:r>
          </a:p>
        </p:txBody>
      </p:sp>
      <p:sp>
        <p:nvSpPr>
          <p:cNvPr id="33" name="TextBox 32">
            <a:extLst>
              <a:ext uri="{FF2B5EF4-FFF2-40B4-BE49-F238E27FC236}">
                <a16:creationId xmlns:a16="http://schemas.microsoft.com/office/drawing/2014/main" id="{D709CED1-2307-D469-3D09-5BD7C4805194}"/>
              </a:ext>
            </a:extLst>
          </p:cNvPr>
          <p:cNvSpPr txBox="1"/>
          <p:nvPr/>
        </p:nvSpPr>
        <p:spPr>
          <a:xfrm>
            <a:off x="6909988" y="3199090"/>
            <a:ext cx="697272" cy="323165"/>
          </a:xfrm>
          <a:prstGeom prst="rect">
            <a:avLst/>
          </a:prstGeom>
          <a:noFill/>
        </p:spPr>
        <p:txBody>
          <a:bodyPr wrap="square" rtlCol="0">
            <a:spAutoFit/>
          </a:bodyPr>
          <a:lstStyle/>
          <a:p>
            <a:r>
              <a:rPr lang="en-US" sz="1500" dirty="0"/>
              <a:t>down</a:t>
            </a:r>
          </a:p>
        </p:txBody>
      </p:sp>
      <p:sp>
        <p:nvSpPr>
          <p:cNvPr id="35" name="TextBox 34">
            <a:extLst>
              <a:ext uri="{FF2B5EF4-FFF2-40B4-BE49-F238E27FC236}">
                <a16:creationId xmlns:a16="http://schemas.microsoft.com/office/drawing/2014/main" id="{654BEF1B-213D-B965-0283-548ECBE7E7DC}"/>
              </a:ext>
            </a:extLst>
          </p:cNvPr>
          <p:cNvSpPr txBox="1"/>
          <p:nvPr/>
        </p:nvSpPr>
        <p:spPr>
          <a:xfrm>
            <a:off x="8381107" y="5042232"/>
            <a:ext cx="697272" cy="323165"/>
          </a:xfrm>
          <a:prstGeom prst="rect">
            <a:avLst/>
          </a:prstGeom>
          <a:noFill/>
        </p:spPr>
        <p:txBody>
          <a:bodyPr wrap="square" rtlCol="0">
            <a:spAutoFit/>
          </a:bodyPr>
          <a:lstStyle/>
          <a:p>
            <a:r>
              <a:rPr lang="en-US" sz="1500" dirty="0"/>
              <a:t>down</a:t>
            </a:r>
          </a:p>
        </p:txBody>
      </p:sp>
      <p:cxnSp>
        <p:nvCxnSpPr>
          <p:cNvPr id="6" name="Straight Arrow Connector 5">
            <a:extLst>
              <a:ext uri="{FF2B5EF4-FFF2-40B4-BE49-F238E27FC236}">
                <a16:creationId xmlns:a16="http://schemas.microsoft.com/office/drawing/2014/main" id="{B02693A6-E7C6-BEC5-AEAE-9C9A2991E5EB}"/>
              </a:ext>
            </a:extLst>
          </p:cNvPr>
          <p:cNvCxnSpPr>
            <a:cxnSpLocks/>
          </p:cNvCxnSpPr>
          <p:nvPr/>
        </p:nvCxnSpPr>
        <p:spPr>
          <a:xfrm flipV="1">
            <a:off x="6022200" y="2804461"/>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213503C-689F-AC3B-2787-9AD00033F2D7}"/>
              </a:ext>
            </a:extLst>
          </p:cNvPr>
          <p:cNvSpPr txBox="1"/>
          <p:nvPr/>
        </p:nvSpPr>
        <p:spPr>
          <a:xfrm>
            <a:off x="5832297" y="2550644"/>
            <a:ext cx="471650" cy="323165"/>
          </a:xfrm>
          <a:prstGeom prst="rect">
            <a:avLst/>
          </a:prstGeom>
          <a:noFill/>
        </p:spPr>
        <p:txBody>
          <a:bodyPr wrap="square" rtlCol="0">
            <a:spAutoFit/>
          </a:bodyPr>
          <a:lstStyle/>
          <a:p>
            <a:r>
              <a:rPr lang="en-US" sz="1500" dirty="0"/>
              <a:t>up</a:t>
            </a:r>
          </a:p>
        </p:txBody>
      </p:sp>
      <p:cxnSp>
        <p:nvCxnSpPr>
          <p:cNvPr id="8" name="Straight Arrow Connector 7">
            <a:extLst>
              <a:ext uri="{FF2B5EF4-FFF2-40B4-BE49-F238E27FC236}">
                <a16:creationId xmlns:a16="http://schemas.microsoft.com/office/drawing/2014/main" id="{6D6BB8F6-7003-D97F-6840-FB21E3DF17EB}"/>
              </a:ext>
            </a:extLst>
          </p:cNvPr>
          <p:cNvCxnSpPr>
            <a:cxnSpLocks/>
          </p:cNvCxnSpPr>
          <p:nvPr/>
        </p:nvCxnSpPr>
        <p:spPr>
          <a:xfrm flipV="1">
            <a:off x="6517501" y="2764478"/>
            <a:ext cx="0" cy="86922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271C99C-D9EB-1B3F-8CC6-9DE64864BBCF}"/>
              </a:ext>
            </a:extLst>
          </p:cNvPr>
          <p:cNvSpPr txBox="1"/>
          <p:nvPr/>
        </p:nvSpPr>
        <p:spPr>
          <a:xfrm>
            <a:off x="6350837" y="2389260"/>
            <a:ext cx="471650" cy="323165"/>
          </a:xfrm>
          <a:prstGeom prst="rect">
            <a:avLst/>
          </a:prstGeom>
          <a:noFill/>
        </p:spPr>
        <p:txBody>
          <a:bodyPr wrap="square" rtlCol="0">
            <a:spAutoFit/>
          </a:bodyPr>
          <a:lstStyle/>
          <a:p>
            <a:r>
              <a:rPr lang="en-US" sz="1500" dirty="0"/>
              <a:t>up</a:t>
            </a:r>
          </a:p>
        </p:txBody>
      </p:sp>
      <p:cxnSp>
        <p:nvCxnSpPr>
          <p:cNvPr id="17" name="Straight Arrow Connector 16">
            <a:extLst>
              <a:ext uri="{FF2B5EF4-FFF2-40B4-BE49-F238E27FC236}">
                <a16:creationId xmlns:a16="http://schemas.microsoft.com/office/drawing/2014/main" id="{DD670AA2-14B6-3EA3-449E-F29F469FBA18}"/>
              </a:ext>
            </a:extLst>
          </p:cNvPr>
          <p:cNvCxnSpPr>
            <a:cxnSpLocks/>
          </p:cNvCxnSpPr>
          <p:nvPr/>
        </p:nvCxnSpPr>
        <p:spPr>
          <a:xfrm flipV="1">
            <a:off x="6948154" y="4540827"/>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740019D-13DB-18A3-A2FA-BDD8268B39A5}"/>
              </a:ext>
            </a:extLst>
          </p:cNvPr>
          <p:cNvSpPr txBox="1"/>
          <p:nvPr/>
        </p:nvSpPr>
        <p:spPr>
          <a:xfrm>
            <a:off x="6786974" y="5062949"/>
            <a:ext cx="471650" cy="323165"/>
          </a:xfrm>
          <a:prstGeom prst="rect">
            <a:avLst/>
          </a:prstGeom>
          <a:noFill/>
        </p:spPr>
        <p:txBody>
          <a:bodyPr wrap="square" rtlCol="0">
            <a:spAutoFit/>
          </a:bodyPr>
          <a:lstStyle/>
          <a:p>
            <a:r>
              <a:rPr lang="en-US" sz="1500" dirty="0"/>
              <a:t>up</a:t>
            </a:r>
          </a:p>
        </p:txBody>
      </p:sp>
      <p:cxnSp>
        <p:nvCxnSpPr>
          <p:cNvPr id="23" name="Straight Arrow Connector 22">
            <a:extLst>
              <a:ext uri="{FF2B5EF4-FFF2-40B4-BE49-F238E27FC236}">
                <a16:creationId xmlns:a16="http://schemas.microsoft.com/office/drawing/2014/main" id="{32813586-600A-0125-0920-93F4F456E5BD}"/>
              </a:ext>
            </a:extLst>
          </p:cNvPr>
          <p:cNvCxnSpPr>
            <a:cxnSpLocks/>
          </p:cNvCxnSpPr>
          <p:nvPr/>
        </p:nvCxnSpPr>
        <p:spPr>
          <a:xfrm flipV="1">
            <a:off x="7635069" y="3518631"/>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C2C802E-70CA-AEEF-DEE5-C13865FBB8D5}"/>
              </a:ext>
            </a:extLst>
          </p:cNvPr>
          <p:cNvSpPr txBox="1"/>
          <p:nvPr/>
        </p:nvSpPr>
        <p:spPr>
          <a:xfrm>
            <a:off x="7412889" y="4011573"/>
            <a:ext cx="471650" cy="323165"/>
          </a:xfrm>
          <a:prstGeom prst="rect">
            <a:avLst/>
          </a:prstGeom>
          <a:noFill/>
        </p:spPr>
        <p:txBody>
          <a:bodyPr wrap="square" rtlCol="0">
            <a:spAutoFit/>
          </a:bodyPr>
          <a:lstStyle/>
          <a:p>
            <a:r>
              <a:rPr lang="en-US" sz="1500" dirty="0"/>
              <a:t>up</a:t>
            </a:r>
          </a:p>
        </p:txBody>
      </p:sp>
      <p:cxnSp>
        <p:nvCxnSpPr>
          <p:cNvPr id="25" name="Straight Arrow Connector 24">
            <a:extLst>
              <a:ext uri="{FF2B5EF4-FFF2-40B4-BE49-F238E27FC236}">
                <a16:creationId xmlns:a16="http://schemas.microsoft.com/office/drawing/2014/main" id="{0A56CBAD-BC37-1228-D576-6CD2978B43B5}"/>
              </a:ext>
            </a:extLst>
          </p:cNvPr>
          <p:cNvCxnSpPr>
            <a:cxnSpLocks/>
          </p:cNvCxnSpPr>
          <p:nvPr/>
        </p:nvCxnSpPr>
        <p:spPr>
          <a:xfrm flipV="1">
            <a:off x="8020719" y="2748032"/>
            <a:ext cx="0" cy="125524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EA9F8F9A-AC0B-5314-3991-65A3F906B58E}"/>
              </a:ext>
            </a:extLst>
          </p:cNvPr>
          <p:cNvSpPr txBox="1"/>
          <p:nvPr/>
        </p:nvSpPr>
        <p:spPr>
          <a:xfrm>
            <a:off x="7804892" y="2441313"/>
            <a:ext cx="471650" cy="323165"/>
          </a:xfrm>
          <a:prstGeom prst="rect">
            <a:avLst/>
          </a:prstGeom>
          <a:noFill/>
        </p:spPr>
        <p:txBody>
          <a:bodyPr wrap="square" rtlCol="0">
            <a:spAutoFit/>
          </a:bodyPr>
          <a:lstStyle/>
          <a:p>
            <a:r>
              <a:rPr lang="en-US" sz="1500" dirty="0"/>
              <a:t>up</a:t>
            </a:r>
          </a:p>
        </p:txBody>
      </p:sp>
      <p:cxnSp>
        <p:nvCxnSpPr>
          <p:cNvPr id="37" name="Straight Arrow Connector 36">
            <a:extLst>
              <a:ext uri="{FF2B5EF4-FFF2-40B4-BE49-F238E27FC236}">
                <a16:creationId xmlns:a16="http://schemas.microsoft.com/office/drawing/2014/main" id="{5DC854F4-23CD-8F18-5425-E6CDCD4EF008}"/>
              </a:ext>
            </a:extLst>
          </p:cNvPr>
          <p:cNvCxnSpPr>
            <a:cxnSpLocks/>
          </p:cNvCxnSpPr>
          <p:nvPr/>
        </p:nvCxnSpPr>
        <p:spPr>
          <a:xfrm flipV="1">
            <a:off x="8259323" y="4817899"/>
            <a:ext cx="205413" cy="68370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0585028-5BE3-0B4D-1A18-338D2133208A}"/>
              </a:ext>
            </a:extLst>
          </p:cNvPr>
          <p:cNvSpPr txBox="1"/>
          <p:nvPr/>
        </p:nvSpPr>
        <p:spPr>
          <a:xfrm>
            <a:off x="8062652" y="5422099"/>
            <a:ext cx="471650" cy="323165"/>
          </a:xfrm>
          <a:prstGeom prst="rect">
            <a:avLst/>
          </a:prstGeom>
          <a:noFill/>
        </p:spPr>
        <p:txBody>
          <a:bodyPr wrap="square" rtlCol="0">
            <a:spAutoFit/>
          </a:bodyPr>
          <a:lstStyle/>
          <a:p>
            <a:r>
              <a:rPr lang="en-US" sz="1500" dirty="0"/>
              <a:t>up</a:t>
            </a:r>
          </a:p>
        </p:txBody>
      </p:sp>
      <p:cxnSp>
        <p:nvCxnSpPr>
          <p:cNvPr id="43" name="Straight Arrow Connector 42">
            <a:extLst>
              <a:ext uri="{FF2B5EF4-FFF2-40B4-BE49-F238E27FC236}">
                <a16:creationId xmlns:a16="http://schemas.microsoft.com/office/drawing/2014/main" id="{95CB5576-AC4F-0019-F035-66BBD5E35BA2}"/>
              </a:ext>
            </a:extLst>
          </p:cNvPr>
          <p:cNvCxnSpPr>
            <a:cxnSpLocks/>
          </p:cNvCxnSpPr>
          <p:nvPr/>
        </p:nvCxnSpPr>
        <p:spPr>
          <a:xfrm>
            <a:off x="8569792" y="4540827"/>
            <a:ext cx="80963" cy="554144"/>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5799459-1CC2-4B8E-DF9F-95F3464432EB}"/>
              </a:ext>
            </a:extLst>
          </p:cNvPr>
          <p:cNvCxnSpPr>
            <a:cxnSpLocks/>
          </p:cNvCxnSpPr>
          <p:nvPr/>
        </p:nvCxnSpPr>
        <p:spPr>
          <a:xfrm>
            <a:off x="8695036" y="3949923"/>
            <a:ext cx="207386" cy="518865"/>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89224F4-3DC3-4DAE-EC31-5A3F37FE5CCA}"/>
              </a:ext>
            </a:extLst>
          </p:cNvPr>
          <p:cNvSpPr txBox="1"/>
          <p:nvPr/>
        </p:nvSpPr>
        <p:spPr>
          <a:xfrm>
            <a:off x="8427139" y="3634120"/>
            <a:ext cx="697272" cy="323165"/>
          </a:xfrm>
          <a:prstGeom prst="rect">
            <a:avLst/>
          </a:prstGeom>
          <a:noFill/>
        </p:spPr>
        <p:txBody>
          <a:bodyPr wrap="square" rtlCol="0">
            <a:spAutoFit/>
          </a:bodyPr>
          <a:lstStyle/>
          <a:p>
            <a:r>
              <a:rPr lang="en-US" sz="1500" dirty="0"/>
              <a:t>down</a:t>
            </a:r>
          </a:p>
        </p:txBody>
      </p:sp>
      <p:cxnSp>
        <p:nvCxnSpPr>
          <p:cNvPr id="4" name="Straight Arrow Connector 3">
            <a:extLst>
              <a:ext uri="{FF2B5EF4-FFF2-40B4-BE49-F238E27FC236}">
                <a16:creationId xmlns:a16="http://schemas.microsoft.com/office/drawing/2014/main" id="{7273EC1D-2737-0A68-CCF5-12BB9C5ECBAD}"/>
              </a:ext>
            </a:extLst>
          </p:cNvPr>
          <p:cNvCxnSpPr>
            <a:cxnSpLocks/>
          </p:cNvCxnSpPr>
          <p:nvPr/>
        </p:nvCxnSpPr>
        <p:spPr>
          <a:xfrm flipV="1">
            <a:off x="4471213" y="2389260"/>
            <a:ext cx="0" cy="5541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C601836-954F-2B67-68D0-27EE3928A5DA}"/>
              </a:ext>
            </a:extLst>
          </p:cNvPr>
          <p:cNvSpPr txBox="1"/>
          <p:nvPr/>
        </p:nvSpPr>
        <p:spPr>
          <a:xfrm>
            <a:off x="4281310" y="2135443"/>
            <a:ext cx="471650" cy="323165"/>
          </a:xfrm>
          <a:prstGeom prst="rect">
            <a:avLst/>
          </a:prstGeom>
          <a:noFill/>
        </p:spPr>
        <p:txBody>
          <a:bodyPr wrap="square" rtlCol="0">
            <a:spAutoFit/>
          </a:bodyPr>
          <a:lstStyle/>
          <a:p>
            <a:r>
              <a:rPr lang="en-US" sz="1500" dirty="0"/>
              <a:t>up</a:t>
            </a:r>
          </a:p>
        </p:txBody>
      </p:sp>
    </p:spTree>
    <p:extLst>
      <p:ext uri="{BB962C8B-B14F-4D97-AF65-F5344CB8AC3E}">
        <p14:creationId xmlns:p14="http://schemas.microsoft.com/office/powerpoint/2010/main" val="45526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7" grpId="0"/>
      <p:bldP spid="14" grpId="0"/>
      <p:bldP spid="18" grpId="0"/>
      <p:bldP spid="24" grpId="0"/>
      <p:bldP spid="36" grpId="0"/>
      <p:bldP spid="41" grpId="0"/>
      <p:bldP spid="5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10">
            <a:extLst>
              <a:ext uri="{FF2B5EF4-FFF2-40B4-BE49-F238E27FC236}">
                <a16:creationId xmlns:a16="http://schemas.microsoft.com/office/drawing/2014/main" id="{576C7403-01E0-8260-94D3-7E2945EAB985}"/>
              </a:ext>
            </a:extLst>
          </p:cNvPr>
          <p:cNvSpPr txBox="1"/>
          <p:nvPr/>
        </p:nvSpPr>
        <p:spPr>
          <a:xfrm>
            <a:off x="3785834" y="98042"/>
            <a:ext cx="4142554" cy="512000"/>
          </a:xfrm>
          <a:prstGeom prst="rect">
            <a:avLst/>
          </a:prstGeom>
          <a:noFill/>
        </p:spPr>
        <p:txBody>
          <a:bodyPr wrap="square">
            <a:spAutoFit/>
          </a:bodyPr>
          <a:lstStyle/>
          <a:p>
            <a:pPr marL="25977">
              <a:spcBef>
                <a:spcPts val="68"/>
              </a:spcBef>
            </a:pPr>
            <a:r>
              <a:rPr lang="en-US" altLang="ja-JP" sz="2727" b="1" dirty="0" err="1">
                <a:latin typeface="Arial" panose="02080604020202020204" pitchFamily="34" charset="0"/>
                <a:cs typeface="Arial" panose="02080604020202020204" pitchFamily="34" charset="0"/>
              </a:rPr>
              <a:t>Vdw</a:t>
            </a:r>
            <a:r>
              <a:rPr lang="en-US" altLang="ja-JP" sz="2727" b="1" dirty="0">
                <a:latin typeface="Arial" panose="02080604020202020204" pitchFamily="34" charset="0"/>
                <a:cs typeface="Arial" panose="02080604020202020204" pitchFamily="34" charset="0"/>
              </a:rPr>
              <a:t> heterostructures</a:t>
            </a:r>
          </a:p>
        </p:txBody>
      </p:sp>
      <p:pic>
        <p:nvPicPr>
          <p:cNvPr id="5" name="Picture 6" descr="1">
            <a:extLst>
              <a:ext uri="{FF2B5EF4-FFF2-40B4-BE49-F238E27FC236}">
                <a16:creationId xmlns:a16="http://schemas.microsoft.com/office/drawing/2014/main" id="{C179FC4B-1756-453F-79AF-F1B25D655E21}"/>
              </a:ext>
            </a:extLst>
          </p:cNvPr>
          <p:cNvPicPr>
            <a:picLocks noChangeAspect="1"/>
          </p:cNvPicPr>
          <p:nvPr/>
        </p:nvPicPr>
        <p:blipFill>
          <a:blip r:embed="rId2"/>
          <a:stretch>
            <a:fillRect/>
          </a:stretch>
        </p:blipFill>
        <p:spPr>
          <a:xfrm>
            <a:off x="946903" y="1622495"/>
            <a:ext cx="2240118" cy="2803270"/>
          </a:xfrm>
          <a:prstGeom prst="rect">
            <a:avLst/>
          </a:prstGeom>
        </p:spPr>
      </p:pic>
      <p:pic>
        <p:nvPicPr>
          <p:cNvPr id="6" name="Picture 7" descr="2">
            <a:extLst>
              <a:ext uri="{FF2B5EF4-FFF2-40B4-BE49-F238E27FC236}">
                <a16:creationId xmlns:a16="http://schemas.microsoft.com/office/drawing/2014/main" id="{D8EFCF10-9233-2870-EC2D-B6EE8A1D0DB0}"/>
              </a:ext>
            </a:extLst>
          </p:cNvPr>
          <p:cNvPicPr>
            <a:picLocks noChangeAspect="1"/>
          </p:cNvPicPr>
          <p:nvPr/>
        </p:nvPicPr>
        <p:blipFill>
          <a:blip r:embed="rId3"/>
          <a:stretch>
            <a:fillRect/>
          </a:stretch>
        </p:blipFill>
        <p:spPr>
          <a:xfrm>
            <a:off x="4434252" y="1656384"/>
            <a:ext cx="6687052" cy="2419165"/>
          </a:xfrm>
          <a:prstGeom prst="rect">
            <a:avLst/>
          </a:prstGeom>
        </p:spPr>
      </p:pic>
      <p:sp>
        <p:nvSpPr>
          <p:cNvPr id="7" name="Text Box 9">
            <a:extLst>
              <a:ext uri="{FF2B5EF4-FFF2-40B4-BE49-F238E27FC236}">
                <a16:creationId xmlns:a16="http://schemas.microsoft.com/office/drawing/2014/main" id="{82E0134E-2700-6B6E-A2DA-D4EE79A66031}"/>
              </a:ext>
            </a:extLst>
          </p:cNvPr>
          <p:cNvSpPr txBox="1"/>
          <p:nvPr/>
        </p:nvSpPr>
        <p:spPr>
          <a:xfrm>
            <a:off x="268509" y="5267075"/>
            <a:ext cx="8143971" cy="369332"/>
          </a:xfrm>
          <a:prstGeom prst="rect">
            <a:avLst/>
          </a:prstGeom>
          <a:noFill/>
        </p:spPr>
        <p:txBody>
          <a:bodyPr wrap="square" rtlCol="0">
            <a:spAutoFit/>
          </a:bodyPr>
          <a:lstStyle/>
          <a:p>
            <a:pPr marL="419115" indent="-419115">
              <a:buFont typeface="Arial" panose="020B0604020202020204" pitchFamily="34" charset="0"/>
              <a:buChar char="•"/>
            </a:pPr>
            <a:r>
              <a:rPr lang="en-US" dirty="0">
                <a:latin typeface="Arial" panose="020B0604020202020204" pitchFamily="34" charset="0"/>
                <a:cs typeface="Arial" panose="020B0604020202020204" pitchFamily="34" charset="0"/>
                <a:sym typeface="+mn-ea"/>
              </a:rPr>
              <a:t>Solar cells [2],  Light Emitting Diodes (LEDs) [3], Li-ion Batteries (LIBs) [4]</a:t>
            </a:r>
            <a:endParaRPr lang="en-US" dirty="0">
              <a:latin typeface="Arial" panose="020B0604020202020204" pitchFamily="34" charset="0"/>
              <a:cs typeface="Arial" panose="020B0604020202020204" pitchFamily="34" charset="0"/>
            </a:endParaRPr>
          </a:p>
        </p:txBody>
      </p:sp>
      <p:sp>
        <p:nvSpPr>
          <p:cNvPr id="8" name="Text Box 8">
            <a:extLst>
              <a:ext uri="{FF2B5EF4-FFF2-40B4-BE49-F238E27FC236}">
                <a16:creationId xmlns:a16="http://schemas.microsoft.com/office/drawing/2014/main" id="{9455D36F-45E8-D189-18FD-712309D49DDB}"/>
              </a:ext>
            </a:extLst>
          </p:cNvPr>
          <p:cNvSpPr txBox="1"/>
          <p:nvPr/>
        </p:nvSpPr>
        <p:spPr>
          <a:xfrm>
            <a:off x="4552397" y="4342549"/>
            <a:ext cx="2178303" cy="369332"/>
          </a:xfrm>
          <a:prstGeom prst="rect">
            <a:avLst/>
          </a:prstGeom>
          <a:noFill/>
        </p:spPr>
        <p:txBody>
          <a:bodyPr wrap="square" rtlCol="0">
            <a:spAutoFit/>
          </a:bodyPr>
          <a:lstStyle/>
          <a:p>
            <a:r>
              <a:rPr lang="en-US" altLang="ja-JP" dirty="0" err="1">
                <a:latin typeface="Arial" panose="020B0604020202020204" pitchFamily="34" charset="0"/>
                <a:cs typeface="Arial" panose="020B0604020202020204" pitchFamily="34" charset="0"/>
                <a:sym typeface="+mn-ea"/>
              </a:rPr>
              <a:t>Moire</a:t>
            </a:r>
            <a:r>
              <a:rPr lang="en-US" altLang="ja-JP" dirty="0">
                <a:latin typeface="Arial" panose="020B0604020202020204" pitchFamily="34" charset="0"/>
                <a:cs typeface="Arial" panose="020B0604020202020204" pitchFamily="34" charset="0"/>
                <a:sym typeface="+mn-ea"/>
              </a:rPr>
              <a:t> superlattices</a:t>
            </a:r>
            <a:endParaRPr lang="en-US" dirty="0">
              <a:latin typeface="Arial" panose="020B0604020202020204" pitchFamily="34" charset="0"/>
              <a:cs typeface="Arial" panose="020B0604020202020204" pitchFamily="34" charset="0"/>
            </a:endParaRPr>
          </a:p>
        </p:txBody>
      </p:sp>
      <p:sp>
        <p:nvSpPr>
          <p:cNvPr id="9" name="コンテンツ プレースホルダー 1">
            <a:extLst>
              <a:ext uri="{FF2B5EF4-FFF2-40B4-BE49-F238E27FC236}">
                <a16:creationId xmlns:a16="http://schemas.microsoft.com/office/drawing/2014/main" id="{D61858BC-8323-4832-5D42-717A75D1B53C}"/>
              </a:ext>
            </a:extLst>
          </p:cNvPr>
          <p:cNvSpPr>
            <a:spLocks noGrp="1"/>
          </p:cNvSpPr>
          <p:nvPr>
            <p:ph idx="1"/>
          </p:nvPr>
        </p:nvSpPr>
        <p:spPr>
          <a:xfrm>
            <a:off x="268509" y="839608"/>
            <a:ext cx="7509270" cy="534935"/>
          </a:xfrm>
        </p:spPr>
        <p:txBody>
          <a:bodyPr>
            <a:normAutofit/>
          </a:bodyPr>
          <a:lstStyle/>
          <a:p>
            <a:r>
              <a:rPr lang="en-US" altLang="ja-JP" sz="1800" dirty="0" err="1">
                <a:latin typeface="Arial" panose="020B0604020202020204" pitchFamily="34" charset="0"/>
                <a:cs typeface="Arial" panose="020B0604020202020204" pitchFamily="34" charset="0"/>
              </a:rPr>
              <a:t>V</a:t>
            </a:r>
            <a:r>
              <a:rPr kumimoji="1" lang="en-US" altLang="ja-JP" sz="1800" dirty="0" err="1">
                <a:latin typeface="Arial" panose="020B0604020202020204" pitchFamily="34" charset="0"/>
                <a:cs typeface="Arial" panose="020B0604020202020204" pitchFamily="34" charset="0"/>
              </a:rPr>
              <a:t>dW</a:t>
            </a:r>
            <a:r>
              <a:rPr kumimoji="1" lang="en-US" altLang="ja-JP" sz="1800" dirty="0">
                <a:latin typeface="Arial" panose="020B0604020202020204" pitchFamily="34" charset="0"/>
                <a:cs typeface="Arial" panose="020B0604020202020204" pitchFamily="34" charset="0"/>
              </a:rPr>
              <a:t> heterostructures are layered materials by Van deer Waals force.</a:t>
            </a:r>
          </a:p>
        </p:txBody>
      </p:sp>
      <p:sp>
        <p:nvSpPr>
          <p:cNvPr id="10" name="Text Box 11">
            <a:extLst>
              <a:ext uri="{FF2B5EF4-FFF2-40B4-BE49-F238E27FC236}">
                <a16:creationId xmlns:a16="http://schemas.microsoft.com/office/drawing/2014/main" id="{11B82E53-5085-5736-EB6F-C09159DB1746}"/>
              </a:ext>
            </a:extLst>
          </p:cNvPr>
          <p:cNvSpPr txBox="1"/>
          <p:nvPr/>
        </p:nvSpPr>
        <p:spPr>
          <a:xfrm>
            <a:off x="3886711" y="6117007"/>
            <a:ext cx="500306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[2]   X. Shen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Nano-Micro Lett.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16</a:t>
            </a:r>
            <a:r>
              <a:rPr lang="en-US" sz="1200" dirty="0">
                <a:latin typeface="Arial" panose="020B0604020202020204" pitchFamily="34" charset="0"/>
                <a:cs typeface="Arial" panose="020B0604020202020204" pitchFamily="34" charset="0"/>
              </a:rPr>
              <a:t> 201 (2024).</a:t>
            </a:r>
          </a:p>
        </p:txBody>
      </p:sp>
      <p:sp>
        <p:nvSpPr>
          <p:cNvPr id="11" name="Text Box 10">
            <a:extLst>
              <a:ext uri="{FF2B5EF4-FFF2-40B4-BE49-F238E27FC236}">
                <a16:creationId xmlns:a16="http://schemas.microsoft.com/office/drawing/2014/main" id="{B15CB011-B238-D0AC-3AE6-C8AEE675F86C}"/>
              </a:ext>
            </a:extLst>
          </p:cNvPr>
          <p:cNvSpPr txBox="1"/>
          <p:nvPr/>
        </p:nvSpPr>
        <p:spPr>
          <a:xfrm>
            <a:off x="3886711" y="6342361"/>
            <a:ext cx="734606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   P. Kumar.</a:t>
            </a:r>
            <a:r>
              <a:rPr lang="en-US" sz="1200" i="1"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sym typeface="+mn-ea"/>
              </a:rPr>
              <a:t>et al.,</a:t>
            </a:r>
            <a:r>
              <a:rPr lang="en-US" sz="1200" i="1" dirty="0">
                <a:latin typeface="Arial" panose="020B0604020202020204" pitchFamily="34" charset="0"/>
                <a:cs typeface="Arial" panose="020B0604020202020204" pitchFamily="34" charset="0"/>
              </a:rPr>
              <a:t> ECS J. Solid State Sci. Technol. </a:t>
            </a:r>
            <a:r>
              <a:rPr lang="en-US" sz="1200" b="1" dirty="0">
                <a:latin typeface="Arial" panose="020B0604020202020204" pitchFamily="34" charset="0"/>
                <a:cs typeface="Arial" panose="020B0604020202020204" pitchFamily="34" charset="0"/>
              </a:rPr>
              <a:t>5</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Q321-Q3025 (2016). (</a:t>
            </a:r>
            <a:r>
              <a:rPr lang="en-US" sz="1200" b="1" dirty="0">
                <a:latin typeface="Arial" panose="020B0604020202020204" pitchFamily="34" charset="0"/>
                <a:cs typeface="Arial" panose="020B0604020202020204" pitchFamily="34" charset="0"/>
              </a:rPr>
              <a:t>DOI</a:t>
            </a:r>
            <a:r>
              <a:rPr lang="en-US" sz="1200" dirty="0">
                <a:latin typeface="Arial" panose="020B0604020202020204" pitchFamily="34" charset="0"/>
                <a:cs typeface="Arial" panose="020B0604020202020204" pitchFamily="34" charset="0"/>
              </a:rPr>
              <a:t>: 10.1149/2.0051611jss)</a:t>
            </a:r>
          </a:p>
        </p:txBody>
      </p:sp>
      <p:sp>
        <p:nvSpPr>
          <p:cNvPr id="12" name="Text Box 392">
            <a:extLst>
              <a:ext uri="{FF2B5EF4-FFF2-40B4-BE49-F238E27FC236}">
                <a16:creationId xmlns:a16="http://schemas.microsoft.com/office/drawing/2014/main" id="{13B1C15E-45A4-FF1F-A4A5-1C7D23306AF5}"/>
              </a:ext>
            </a:extLst>
          </p:cNvPr>
          <p:cNvSpPr txBox="1"/>
          <p:nvPr/>
        </p:nvSpPr>
        <p:spPr>
          <a:xfrm>
            <a:off x="3881611" y="6564985"/>
            <a:ext cx="840900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[4]   X. Zhang. </a:t>
            </a:r>
            <a:r>
              <a:rPr lang="en-US" sz="1200" i="1" dirty="0">
                <a:latin typeface="Arial" panose="020B0604020202020204" pitchFamily="34" charset="0"/>
                <a:cs typeface="Arial" panose="020B0604020202020204" pitchFamily="34" charset="0"/>
                <a:sym typeface="+mn-ea"/>
              </a:rPr>
              <a:t>et al., ACS Appl. Mater. Interfaces. </a:t>
            </a:r>
            <a:r>
              <a:rPr lang="en-US" sz="1200" b="1" dirty="0">
                <a:latin typeface="Arial" panose="020B0604020202020204" pitchFamily="34" charset="0"/>
                <a:cs typeface="Arial" panose="020B0604020202020204" pitchFamily="34" charset="0"/>
                <a:sym typeface="+mn-ea"/>
              </a:rPr>
              <a:t>16</a:t>
            </a:r>
            <a:r>
              <a:rPr lang="en-US" sz="1200" dirty="0">
                <a:latin typeface="Arial" panose="020B0604020202020204" pitchFamily="34" charset="0"/>
                <a:cs typeface="Arial" panose="020B0604020202020204" pitchFamily="34" charset="0"/>
                <a:sym typeface="+mn-ea"/>
              </a:rPr>
              <a:t> 68724-68748 (2024). (</a:t>
            </a:r>
            <a:r>
              <a:rPr lang="en-US" sz="1200" b="1" dirty="0">
                <a:latin typeface="Arial" panose="020B0604020202020204" pitchFamily="34" charset="0"/>
                <a:cs typeface="Arial" panose="020B0604020202020204" pitchFamily="34" charset="0"/>
                <a:sym typeface="+mn-ea"/>
              </a:rPr>
              <a:t>DOI</a:t>
            </a:r>
            <a:r>
              <a:rPr lang="en-US" sz="1200" dirty="0">
                <a:latin typeface="Arial" panose="020B0604020202020204" pitchFamily="34" charset="0"/>
                <a:cs typeface="Arial" panose="020B0604020202020204" pitchFamily="34" charset="0"/>
                <a:sym typeface="+mn-ea"/>
              </a:rPr>
              <a:t>: https://</a:t>
            </a:r>
            <a:r>
              <a:rPr lang="en-US" sz="1200" dirty="0" err="1">
                <a:latin typeface="Arial" panose="020B0604020202020204" pitchFamily="34" charset="0"/>
                <a:cs typeface="Arial" panose="020B0604020202020204" pitchFamily="34" charset="0"/>
                <a:sym typeface="+mn-ea"/>
              </a:rPr>
              <a:t>doi.org</a:t>
            </a:r>
            <a:r>
              <a:rPr lang="en-US" sz="1200" dirty="0">
                <a:latin typeface="Arial" panose="020B0604020202020204" pitchFamily="34" charset="0"/>
                <a:cs typeface="Arial" panose="020B0604020202020204" pitchFamily="34" charset="0"/>
                <a:sym typeface="+mn-ea"/>
              </a:rPr>
              <a:t>/10.1021/acsami.4c13135)</a:t>
            </a:r>
            <a:endParaRPr 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4F2278-334E-A8FE-1471-721469731DC7}"/>
              </a:ext>
            </a:extLst>
          </p:cNvPr>
          <p:cNvSpPr txBox="1"/>
          <p:nvPr/>
        </p:nvSpPr>
        <p:spPr>
          <a:xfrm>
            <a:off x="6730701" y="4107913"/>
            <a:ext cx="5461299" cy="1107996"/>
          </a:xfrm>
          <a:prstGeom prst="rect">
            <a:avLst/>
          </a:prstGeom>
          <a:noFill/>
        </p:spPr>
        <p:txBody>
          <a:bodyPr wrap="square" rtlCol="0">
            <a:spAutoFit/>
          </a:bodyPr>
          <a:lstStyle/>
          <a:p>
            <a:r>
              <a:rPr lang="en-US" dirty="0"/>
              <a:t>Photoelectron diffraction is a </a:t>
            </a:r>
            <a:r>
              <a:rPr lang="en-US" dirty="0" err="1"/>
              <a:t>powreful</a:t>
            </a:r>
            <a:r>
              <a:rPr lang="en-US" dirty="0"/>
              <a:t> tool  for structural determination…</a:t>
            </a:r>
          </a:p>
          <a:p>
            <a:endParaRPr lang="en-US" dirty="0"/>
          </a:p>
          <a:p>
            <a:r>
              <a:rPr lang="en-US" sz="1200" dirty="0">
                <a:latin typeface="Arial" panose="020B0604020202020204" pitchFamily="34" charset="0"/>
                <a:cs typeface="Arial" panose="020B0604020202020204" pitchFamily="34" charset="0"/>
              </a:rPr>
              <a:t>[2]  S. Tricot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 Electron </a:t>
            </a:r>
            <a:r>
              <a:rPr lang="en-US" sz="1200" i="1" dirty="0" err="1">
                <a:latin typeface="Arial" panose="020B0604020202020204" pitchFamily="34" charset="0"/>
                <a:cs typeface="Arial" panose="020B0604020202020204" pitchFamily="34" charset="0"/>
              </a:rPr>
              <a:t>Spectrosc</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Relat</a:t>
            </a:r>
            <a:r>
              <a:rPr lang="en-US" sz="1200" i="1" dirty="0">
                <a:latin typeface="Arial" panose="020B0604020202020204" pitchFamily="34" charset="0"/>
                <a:cs typeface="Arial" panose="020B0604020202020204" pitchFamily="34" charset="0"/>
              </a:rPr>
              <a:t>. Phenom. </a:t>
            </a:r>
            <a:r>
              <a:rPr lang="en-US" sz="1200" dirty="0">
                <a:latin typeface="Arial" panose="020B0604020202020204" pitchFamily="34" charset="0"/>
                <a:cs typeface="Arial" panose="020B0604020202020204" pitchFamily="34" charset="0"/>
              </a:rPr>
              <a:t>280 147524 (2025</a:t>
            </a:r>
            <a:endParaRPr lang="en-US" sz="1200" dirty="0"/>
          </a:p>
        </p:txBody>
      </p:sp>
      <p:sp>
        <p:nvSpPr>
          <p:cNvPr id="15" name="Text Box 8">
            <a:extLst>
              <a:ext uri="{FF2B5EF4-FFF2-40B4-BE49-F238E27FC236}">
                <a16:creationId xmlns:a16="http://schemas.microsoft.com/office/drawing/2014/main" id="{B121DDB8-C382-4C80-02B9-5BD9C00ED9B0}"/>
              </a:ext>
            </a:extLst>
          </p:cNvPr>
          <p:cNvSpPr txBox="1"/>
          <p:nvPr/>
        </p:nvSpPr>
        <p:spPr>
          <a:xfrm>
            <a:off x="1008717" y="4342549"/>
            <a:ext cx="2379941"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vdW</a:t>
            </a:r>
            <a:r>
              <a:rPr lang="en-US" dirty="0">
                <a:latin typeface="Arial" panose="020B0604020202020204" pitchFamily="34" charset="0"/>
                <a:cs typeface="Arial" panose="020B0604020202020204" pitchFamily="34" charset="0"/>
              </a:rPr>
              <a:t> heterostructure</a:t>
            </a:r>
          </a:p>
        </p:txBody>
      </p:sp>
    </p:spTree>
    <p:extLst>
      <p:ext uri="{BB962C8B-B14F-4D97-AF65-F5344CB8AC3E}">
        <p14:creationId xmlns:p14="http://schemas.microsoft.com/office/powerpoint/2010/main" val="111639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10">
            <a:extLst>
              <a:ext uri="{FF2B5EF4-FFF2-40B4-BE49-F238E27FC236}">
                <a16:creationId xmlns:a16="http://schemas.microsoft.com/office/drawing/2014/main" id="{03BD65E1-C5FF-9002-B3D1-AFCD4CAAC38A}"/>
              </a:ext>
            </a:extLst>
          </p:cNvPr>
          <p:cNvSpPr txBox="1"/>
          <p:nvPr/>
        </p:nvSpPr>
        <p:spPr>
          <a:xfrm>
            <a:off x="4667961" y="76527"/>
            <a:ext cx="2539662" cy="512000"/>
          </a:xfrm>
          <a:prstGeom prst="rect">
            <a:avLst/>
          </a:prstGeom>
          <a:noFill/>
        </p:spPr>
        <p:txBody>
          <a:bodyPr wrap="square">
            <a:spAutoFit/>
          </a:bodyPr>
          <a:lstStyle/>
          <a:p>
            <a:pPr marL="25977">
              <a:spcBef>
                <a:spcPts val="68"/>
              </a:spcBef>
            </a:pPr>
            <a:r>
              <a:rPr lang="en-US" altLang="ja-JP" sz="2727" b="1" dirty="0">
                <a:latin typeface="Arial" panose="02080604020202020204" pitchFamily="34" charset="0"/>
                <a:cs typeface="Arial" panose="02080604020202020204" pitchFamily="34" charset="0"/>
              </a:rPr>
              <a:t>MoS2 bilayer</a:t>
            </a:r>
          </a:p>
        </p:txBody>
      </p:sp>
      <p:pic>
        <p:nvPicPr>
          <p:cNvPr id="7" name="Picture 6" descr="A dna structure with blue and yellow balls&#10;&#10;AI-generated content may be incorrect.">
            <a:extLst>
              <a:ext uri="{FF2B5EF4-FFF2-40B4-BE49-F238E27FC236}">
                <a16:creationId xmlns:a16="http://schemas.microsoft.com/office/drawing/2014/main" id="{FFDFF9B4-4D72-6FAC-C8CF-794908C202BA}"/>
              </a:ext>
            </a:extLst>
          </p:cNvPr>
          <p:cNvPicPr>
            <a:picLocks noChangeAspect="1"/>
          </p:cNvPicPr>
          <p:nvPr/>
        </p:nvPicPr>
        <p:blipFill>
          <a:blip r:embed="rId2"/>
          <a:stretch>
            <a:fillRect/>
          </a:stretch>
        </p:blipFill>
        <p:spPr>
          <a:xfrm>
            <a:off x="2991578" y="1683672"/>
            <a:ext cx="5646812" cy="3490656"/>
          </a:xfrm>
          <a:prstGeom prst="rect">
            <a:avLst/>
          </a:prstGeom>
        </p:spPr>
      </p:pic>
      <p:sp>
        <p:nvSpPr>
          <p:cNvPr id="8" name="楕円 16">
            <a:extLst>
              <a:ext uri="{FF2B5EF4-FFF2-40B4-BE49-F238E27FC236}">
                <a16:creationId xmlns:a16="http://schemas.microsoft.com/office/drawing/2014/main" id="{9852100C-D9AC-6CF4-000D-8A5FDDD5DF0D}"/>
              </a:ext>
            </a:extLst>
          </p:cNvPr>
          <p:cNvSpPr/>
          <p:nvPr/>
        </p:nvSpPr>
        <p:spPr>
          <a:xfrm>
            <a:off x="1032651" y="1989889"/>
            <a:ext cx="342181" cy="338343"/>
          </a:xfrm>
          <a:prstGeom prst="ellipse">
            <a:avLst/>
          </a:prstGeom>
          <a:solidFill>
            <a:srgbClr val="57A4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9" name="TextBox 8">
            <a:extLst>
              <a:ext uri="{FF2B5EF4-FFF2-40B4-BE49-F238E27FC236}">
                <a16:creationId xmlns:a16="http://schemas.microsoft.com/office/drawing/2014/main" id="{A89B23AE-3CBC-FBCA-2F0C-F722FBD1CB4C}"/>
              </a:ext>
            </a:extLst>
          </p:cNvPr>
          <p:cNvSpPr txBox="1"/>
          <p:nvPr/>
        </p:nvSpPr>
        <p:spPr>
          <a:xfrm>
            <a:off x="1559859" y="1979407"/>
            <a:ext cx="71000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Mo</a:t>
            </a:r>
          </a:p>
        </p:txBody>
      </p:sp>
      <p:sp>
        <p:nvSpPr>
          <p:cNvPr id="10" name="楕円 16">
            <a:extLst>
              <a:ext uri="{FF2B5EF4-FFF2-40B4-BE49-F238E27FC236}">
                <a16:creationId xmlns:a16="http://schemas.microsoft.com/office/drawing/2014/main" id="{789218BF-F837-8A23-75F8-B4A4A2AB883D}"/>
              </a:ext>
            </a:extLst>
          </p:cNvPr>
          <p:cNvSpPr/>
          <p:nvPr/>
        </p:nvSpPr>
        <p:spPr>
          <a:xfrm>
            <a:off x="1032650" y="2497292"/>
            <a:ext cx="342181" cy="338343"/>
          </a:xfrm>
          <a:prstGeom prst="ellipse">
            <a:avLst/>
          </a:prstGeom>
          <a:solidFill>
            <a:srgbClr val="E1E10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rgbClr val="0070C0"/>
              </a:solidFill>
            </a:endParaRPr>
          </a:p>
        </p:txBody>
      </p:sp>
      <p:sp>
        <p:nvSpPr>
          <p:cNvPr id="11" name="TextBox 10">
            <a:extLst>
              <a:ext uri="{FF2B5EF4-FFF2-40B4-BE49-F238E27FC236}">
                <a16:creationId xmlns:a16="http://schemas.microsoft.com/office/drawing/2014/main" id="{E3D883D6-BD3B-2D54-E171-1E608CD837AC}"/>
              </a:ext>
            </a:extLst>
          </p:cNvPr>
          <p:cNvSpPr txBox="1"/>
          <p:nvPr/>
        </p:nvSpPr>
        <p:spPr>
          <a:xfrm>
            <a:off x="1559860" y="2466303"/>
            <a:ext cx="5366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S</a:t>
            </a:r>
          </a:p>
        </p:txBody>
      </p:sp>
      <p:sp>
        <p:nvSpPr>
          <p:cNvPr id="12" name="TextBox 11">
            <a:extLst>
              <a:ext uri="{FF2B5EF4-FFF2-40B4-BE49-F238E27FC236}">
                <a16:creationId xmlns:a16="http://schemas.microsoft.com/office/drawing/2014/main" id="{0D513A7D-4760-7986-2681-A5BB189987AD}"/>
              </a:ext>
            </a:extLst>
          </p:cNvPr>
          <p:cNvSpPr txBox="1"/>
          <p:nvPr/>
        </p:nvSpPr>
        <p:spPr>
          <a:xfrm>
            <a:off x="6338047" y="6341193"/>
            <a:ext cx="5853953"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  Wikipedia. “Molybdenum disulfide.” Wikimedia Foundation. Accessed October 2, 2025. https://</a:t>
            </a:r>
            <a:r>
              <a:rPr lang="en-US" sz="1200" dirty="0" err="1">
                <a:latin typeface="Arial" panose="020B0604020202020204" pitchFamily="34" charset="0"/>
                <a:cs typeface="Arial" panose="020B0604020202020204" pitchFamily="34" charset="0"/>
              </a:rPr>
              <a:t>en.wikipedia.org</a:t>
            </a:r>
            <a:r>
              <a:rPr lang="en-US" sz="1200" dirty="0">
                <a:latin typeface="Arial" panose="020B0604020202020204" pitchFamily="34" charset="0"/>
                <a:cs typeface="Arial" panose="020B0604020202020204" pitchFamily="34" charset="0"/>
              </a:rPr>
              <a:t>/wiki/</a:t>
            </a:r>
            <a:r>
              <a:rPr lang="en-US" sz="1200" dirty="0" err="1">
                <a:latin typeface="Arial" panose="020B0604020202020204" pitchFamily="34" charset="0"/>
                <a:cs typeface="Arial" panose="020B0604020202020204" pitchFamily="34" charset="0"/>
              </a:rPr>
              <a:t>Molybdenum_disulfide</a:t>
            </a:r>
            <a:r>
              <a:rPr lang="en-US"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87607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1371</TotalTime>
  <Words>3666</Words>
  <Application>Microsoft Macintosh PowerPoint</Application>
  <PresentationFormat>Widescreen</PresentationFormat>
  <Paragraphs>647</Paragraphs>
  <Slides>34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安田　新</dc:creator>
  <cp:lastModifiedBy>安田　新</cp:lastModifiedBy>
  <cp:revision>42</cp:revision>
  <dcterms:created xsi:type="dcterms:W3CDTF">2025-09-28T13:43:52Z</dcterms:created>
  <dcterms:modified xsi:type="dcterms:W3CDTF">2025-10-02T03:07:13Z</dcterms:modified>
</cp:coreProperties>
</file>